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notesSlides/notesSlide2.xml" ContentType="application/vnd.openxmlformats-officedocument.presentationml.notesSlide+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4136" r:id="rId1"/>
  </p:sldMasterIdLst>
  <p:notesMasterIdLst>
    <p:notesMasterId r:id="rId44"/>
  </p:notesMasterIdLst>
  <p:handoutMasterIdLst>
    <p:handoutMasterId r:id="rId45"/>
  </p:handoutMasterIdLst>
  <p:sldIdLst>
    <p:sldId id="338" r:id="rId2"/>
    <p:sldId id="288" r:id="rId3"/>
    <p:sldId id="279" r:id="rId4"/>
    <p:sldId id="304" r:id="rId5"/>
    <p:sldId id="303" r:id="rId6"/>
    <p:sldId id="258" r:id="rId7"/>
    <p:sldId id="259" r:id="rId8"/>
    <p:sldId id="262" r:id="rId9"/>
    <p:sldId id="263" r:id="rId10"/>
    <p:sldId id="264" r:id="rId11"/>
    <p:sldId id="290" r:id="rId12"/>
    <p:sldId id="302" r:id="rId13"/>
    <p:sldId id="280" r:id="rId14"/>
    <p:sldId id="281" r:id="rId15"/>
    <p:sldId id="312" r:id="rId16"/>
    <p:sldId id="313" r:id="rId17"/>
    <p:sldId id="314" r:id="rId18"/>
    <p:sldId id="311" r:id="rId19"/>
    <p:sldId id="310" r:id="rId20"/>
    <p:sldId id="309" r:id="rId21"/>
    <p:sldId id="308" r:id="rId22"/>
    <p:sldId id="307" r:id="rId23"/>
    <p:sldId id="329" r:id="rId24"/>
    <p:sldId id="291" r:id="rId25"/>
    <p:sldId id="315" r:id="rId26"/>
    <p:sldId id="333" r:id="rId27"/>
    <p:sldId id="334" r:id="rId28"/>
    <p:sldId id="339" r:id="rId29"/>
    <p:sldId id="292" r:id="rId30"/>
    <p:sldId id="324" r:id="rId31"/>
    <p:sldId id="325" r:id="rId32"/>
    <p:sldId id="337" r:id="rId33"/>
    <p:sldId id="316" r:id="rId34"/>
    <p:sldId id="317" r:id="rId35"/>
    <p:sldId id="318" r:id="rId36"/>
    <p:sldId id="319" r:id="rId37"/>
    <p:sldId id="320" r:id="rId38"/>
    <p:sldId id="321" r:id="rId39"/>
    <p:sldId id="322" r:id="rId40"/>
    <p:sldId id="323" r:id="rId41"/>
    <p:sldId id="283" r:id="rId42"/>
    <p:sldId id="289" r:id="rId43"/>
  </p:sldIdLst>
  <p:sldSz cx="9144000" cy="6858000" type="screen4x3"/>
  <p:notesSz cx="6648450" cy="9850438"/>
  <p:defaultTextStyle>
    <a:defPPr>
      <a:defRPr lang="it-IT"/>
    </a:defPPr>
    <a:lvl1pPr algn="l" rtl="0" fontAlgn="base">
      <a:spcBef>
        <a:spcPct val="0"/>
      </a:spcBef>
      <a:spcAft>
        <a:spcPct val="0"/>
      </a:spcAft>
      <a:defRPr kern="1200">
        <a:solidFill>
          <a:schemeClr val="tx1"/>
        </a:solidFill>
        <a:latin typeface="Verdana" pitchFamily="34" charset="0"/>
        <a:ea typeface="+mn-ea"/>
        <a:cs typeface="Arial" charset="0"/>
      </a:defRPr>
    </a:lvl1pPr>
    <a:lvl2pPr marL="457200" algn="l" rtl="0" fontAlgn="base">
      <a:spcBef>
        <a:spcPct val="0"/>
      </a:spcBef>
      <a:spcAft>
        <a:spcPct val="0"/>
      </a:spcAft>
      <a:defRPr kern="1200">
        <a:solidFill>
          <a:schemeClr val="tx1"/>
        </a:solidFill>
        <a:latin typeface="Verdana" pitchFamily="34" charset="0"/>
        <a:ea typeface="+mn-ea"/>
        <a:cs typeface="Arial" charset="0"/>
      </a:defRPr>
    </a:lvl2pPr>
    <a:lvl3pPr marL="914400" algn="l" rtl="0" fontAlgn="base">
      <a:spcBef>
        <a:spcPct val="0"/>
      </a:spcBef>
      <a:spcAft>
        <a:spcPct val="0"/>
      </a:spcAft>
      <a:defRPr kern="1200">
        <a:solidFill>
          <a:schemeClr val="tx1"/>
        </a:solidFill>
        <a:latin typeface="Verdana" pitchFamily="34" charset="0"/>
        <a:ea typeface="+mn-ea"/>
        <a:cs typeface="Arial" charset="0"/>
      </a:defRPr>
    </a:lvl3pPr>
    <a:lvl4pPr marL="1371600" algn="l" rtl="0" fontAlgn="base">
      <a:spcBef>
        <a:spcPct val="0"/>
      </a:spcBef>
      <a:spcAft>
        <a:spcPct val="0"/>
      </a:spcAft>
      <a:defRPr kern="1200">
        <a:solidFill>
          <a:schemeClr val="tx1"/>
        </a:solidFill>
        <a:latin typeface="Verdana" pitchFamily="34" charset="0"/>
        <a:ea typeface="+mn-ea"/>
        <a:cs typeface="Arial" charset="0"/>
      </a:defRPr>
    </a:lvl4pPr>
    <a:lvl5pPr marL="1828800" algn="l" rtl="0" fontAlgn="base">
      <a:spcBef>
        <a:spcPct val="0"/>
      </a:spcBef>
      <a:spcAft>
        <a:spcPct val="0"/>
      </a:spcAft>
      <a:defRPr kern="1200">
        <a:solidFill>
          <a:schemeClr val="tx1"/>
        </a:solidFill>
        <a:latin typeface="Verdana" pitchFamily="34" charset="0"/>
        <a:ea typeface="+mn-ea"/>
        <a:cs typeface="Arial" charset="0"/>
      </a:defRPr>
    </a:lvl5pPr>
    <a:lvl6pPr marL="2286000" algn="l" defTabSz="914400" rtl="0" eaLnBrk="1" latinLnBrk="0" hangingPunct="1">
      <a:defRPr kern="1200">
        <a:solidFill>
          <a:schemeClr val="tx1"/>
        </a:solidFill>
        <a:latin typeface="Verdana" pitchFamily="34" charset="0"/>
        <a:ea typeface="+mn-ea"/>
        <a:cs typeface="Arial" charset="0"/>
      </a:defRPr>
    </a:lvl6pPr>
    <a:lvl7pPr marL="2743200" algn="l" defTabSz="914400" rtl="0" eaLnBrk="1" latinLnBrk="0" hangingPunct="1">
      <a:defRPr kern="1200">
        <a:solidFill>
          <a:schemeClr val="tx1"/>
        </a:solidFill>
        <a:latin typeface="Verdana" pitchFamily="34" charset="0"/>
        <a:ea typeface="+mn-ea"/>
        <a:cs typeface="Arial" charset="0"/>
      </a:defRPr>
    </a:lvl7pPr>
    <a:lvl8pPr marL="3200400" algn="l" defTabSz="914400" rtl="0" eaLnBrk="1" latinLnBrk="0" hangingPunct="1">
      <a:defRPr kern="1200">
        <a:solidFill>
          <a:schemeClr val="tx1"/>
        </a:solidFill>
        <a:latin typeface="Verdana" pitchFamily="34" charset="0"/>
        <a:ea typeface="+mn-ea"/>
        <a:cs typeface="Arial" charset="0"/>
      </a:defRPr>
    </a:lvl8pPr>
    <a:lvl9pPr marL="3657600" algn="l" defTabSz="914400" rtl="0" eaLnBrk="1" latinLnBrk="0" hangingPunct="1">
      <a:defRPr kern="1200">
        <a:solidFill>
          <a:schemeClr val="tx1"/>
        </a:solidFill>
        <a:latin typeface="Verdana"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FF9933"/>
    <a:srgbClr val="FFFFCC"/>
    <a:srgbClr val="003399"/>
    <a:srgbClr val="66FF33"/>
    <a:srgbClr val="00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807" autoAdjust="0"/>
    <p:restoredTop sz="94664" autoAdjust="0"/>
  </p:normalViewPr>
  <p:slideViewPr>
    <p:cSldViewPr>
      <p:cViewPr varScale="1">
        <p:scale>
          <a:sx n="77" d="100"/>
          <a:sy n="77" d="100"/>
        </p:scale>
        <p:origin x="-821" y="-77"/>
      </p:cViewPr>
      <p:guideLst>
        <p:guide orient="horz" pos="2160"/>
        <p:guide pos="2880"/>
      </p:guideLst>
    </p:cSldViewPr>
  </p:slideViewPr>
  <p:outlineViewPr>
    <p:cViewPr>
      <p:scale>
        <a:sx n="33" d="100"/>
        <a:sy n="33" d="100"/>
      </p:scale>
      <p:origin x="0" y="5382"/>
    </p:cViewPr>
  </p:outlineViewPr>
  <p:notesTextViewPr>
    <p:cViewPr>
      <p:scale>
        <a:sx n="100" d="100"/>
        <a:sy n="100" d="100"/>
      </p:scale>
      <p:origin x="0" y="0"/>
    </p:cViewPr>
  </p:notesTextViewPr>
  <p:sorterViewPr>
    <p:cViewPr>
      <p:scale>
        <a:sx n="66" d="100"/>
        <a:sy n="66" d="100"/>
      </p:scale>
      <p:origin x="0" y="1560"/>
    </p:cViewPr>
  </p:sorterViewPr>
  <p:notesViewPr>
    <p:cSldViewPr>
      <p:cViewPr varScale="1">
        <p:scale>
          <a:sx n="60" d="100"/>
          <a:sy n="60" d="100"/>
        </p:scale>
        <p:origin x="-2160" y="-96"/>
      </p:cViewPr>
      <p:guideLst>
        <p:guide orient="horz" pos="3102"/>
        <p:guide pos="2094"/>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2E48566-2F8F-4AD7-9D62-DC103FA9643F}" type="doc">
      <dgm:prSet loTypeId="urn:microsoft.com/office/officeart/2005/8/layout/target3" loCatId="relationship" qsTypeId="urn:microsoft.com/office/officeart/2005/8/quickstyle/simple1" qsCatId="simple" csTypeId="urn:microsoft.com/office/officeart/2005/8/colors/accent1_2" csCatId="accent1"/>
      <dgm:spPr/>
      <dgm:t>
        <a:bodyPr/>
        <a:lstStyle/>
        <a:p>
          <a:endParaRPr lang="it-IT"/>
        </a:p>
      </dgm:t>
    </dgm:pt>
    <dgm:pt modelId="{CE185FEE-4068-4FD2-A3C6-E7E8F2336553}">
      <dgm:prSet/>
      <dgm:spPr/>
      <dgm:t>
        <a:bodyPr/>
        <a:lstStyle/>
        <a:p>
          <a:pPr rtl="0"/>
          <a:r>
            <a:rPr lang="it-IT" b="1" dirty="0" smtClean="0"/>
            <a:t>Evoluzione della popolazione  residente nelle Marche per fasce d’età dal censimento del 1971 ad oggi</a:t>
          </a:r>
          <a:endParaRPr lang="it-IT" dirty="0"/>
        </a:p>
      </dgm:t>
    </dgm:pt>
    <dgm:pt modelId="{53A947D0-5F41-434C-883E-1F77F501AE82}" type="parTrans" cxnId="{34715B67-B753-46BA-A240-53B6367BDA4D}">
      <dgm:prSet/>
      <dgm:spPr/>
      <dgm:t>
        <a:bodyPr/>
        <a:lstStyle/>
        <a:p>
          <a:endParaRPr lang="it-IT"/>
        </a:p>
      </dgm:t>
    </dgm:pt>
    <dgm:pt modelId="{2508291C-D4EB-4CD1-9684-C0D74CB81513}" type="sibTrans" cxnId="{34715B67-B753-46BA-A240-53B6367BDA4D}">
      <dgm:prSet/>
      <dgm:spPr/>
      <dgm:t>
        <a:bodyPr/>
        <a:lstStyle/>
        <a:p>
          <a:endParaRPr lang="it-IT"/>
        </a:p>
      </dgm:t>
    </dgm:pt>
    <dgm:pt modelId="{DED08FB3-3B2D-466C-BFB4-098188A14895}" type="pres">
      <dgm:prSet presAssocID="{32E48566-2F8F-4AD7-9D62-DC103FA9643F}" presName="Name0" presStyleCnt="0">
        <dgm:presLayoutVars>
          <dgm:chMax val="7"/>
          <dgm:dir/>
          <dgm:animLvl val="lvl"/>
          <dgm:resizeHandles val="exact"/>
        </dgm:presLayoutVars>
      </dgm:prSet>
      <dgm:spPr/>
      <dgm:t>
        <a:bodyPr/>
        <a:lstStyle/>
        <a:p>
          <a:endParaRPr lang="it-IT"/>
        </a:p>
      </dgm:t>
    </dgm:pt>
    <dgm:pt modelId="{F9612B4B-88D0-4127-9717-C5431B7B74D2}" type="pres">
      <dgm:prSet presAssocID="{CE185FEE-4068-4FD2-A3C6-E7E8F2336553}" presName="circle1" presStyleLbl="node1" presStyleIdx="0" presStyleCnt="1"/>
      <dgm:spPr/>
    </dgm:pt>
    <dgm:pt modelId="{5F22DD3B-DD70-404D-B9F9-3EDBA5E14340}" type="pres">
      <dgm:prSet presAssocID="{CE185FEE-4068-4FD2-A3C6-E7E8F2336553}" presName="space" presStyleCnt="0"/>
      <dgm:spPr/>
    </dgm:pt>
    <dgm:pt modelId="{700940AD-1B18-4717-9EC1-880D078CE67C}" type="pres">
      <dgm:prSet presAssocID="{CE185FEE-4068-4FD2-A3C6-E7E8F2336553}" presName="rect1" presStyleLbl="alignAcc1" presStyleIdx="0" presStyleCnt="1"/>
      <dgm:spPr/>
      <dgm:t>
        <a:bodyPr/>
        <a:lstStyle/>
        <a:p>
          <a:endParaRPr lang="it-IT"/>
        </a:p>
      </dgm:t>
    </dgm:pt>
    <dgm:pt modelId="{DAF60855-7286-4F63-9ABA-9C441DE4A885}" type="pres">
      <dgm:prSet presAssocID="{CE185FEE-4068-4FD2-A3C6-E7E8F2336553}" presName="rect1ParTxNoCh" presStyleLbl="alignAcc1" presStyleIdx="0" presStyleCnt="1">
        <dgm:presLayoutVars>
          <dgm:chMax val="1"/>
          <dgm:bulletEnabled val="1"/>
        </dgm:presLayoutVars>
      </dgm:prSet>
      <dgm:spPr/>
      <dgm:t>
        <a:bodyPr/>
        <a:lstStyle/>
        <a:p>
          <a:endParaRPr lang="it-IT"/>
        </a:p>
      </dgm:t>
    </dgm:pt>
  </dgm:ptLst>
  <dgm:cxnLst>
    <dgm:cxn modelId="{55D23AD1-4A0A-4C7F-AECD-F37231CACF7C}" type="presOf" srcId="{32E48566-2F8F-4AD7-9D62-DC103FA9643F}" destId="{DED08FB3-3B2D-466C-BFB4-098188A14895}" srcOrd="0" destOrd="0" presId="urn:microsoft.com/office/officeart/2005/8/layout/target3"/>
    <dgm:cxn modelId="{EC7C9BF8-E195-4E70-AC67-36CB626EB5B9}" type="presOf" srcId="{CE185FEE-4068-4FD2-A3C6-E7E8F2336553}" destId="{700940AD-1B18-4717-9EC1-880D078CE67C}" srcOrd="0" destOrd="0" presId="urn:microsoft.com/office/officeart/2005/8/layout/target3"/>
    <dgm:cxn modelId="{34715B67-B753-46BA-A240-53B6367BDA4D}" srcId="{32E48566-2F8F-4AD7-9D62-DC103FA9643F}" destId="{CE185FEE-4068-4FD2-A3C6-E7E8F2336553}" srcOrd="0" destOrd="0" parTransId="{53A947D0-5F41-434C-883E-1F77F501AE82}" sibTransId="{2508291C-D4EB-4CD1-9684-C0D74CB81513}"/>
    <dgm:cxn modelId="{9F8EE654-8146-4419-9D6A-22AB6C0E37E5}" type="presOf" srcId="{CE185FEE-4068-4FD2-A3C6-E7E8F2336553}" destId="{DAF60855-7286-4F63-9ABA-9C441DE4A885}" srcOrd="1" destOrd="0" presId="urn:microsoft.com/office/officeart/2005/8/layout/target3"/>
    <dgm:cxn modelId="{84FA1E6E-97B5-42C0-A61B-1504630473EA}" type="presParOf" srcId="{DED08FB3-3B2D-466C-BFB4-098188A14895}" destId="{F9612B4B-88D0-4127-9717-C5431B7B74D2}" srcOrd="0" destOrd="0" presId="urn:microsoft.com/office/officeart/2005/8/layout/target3"/>
    <dgm:cxn modelId="{5DAD1D4F-A5C6-4A2E-BE43-49432228CA2C}" type="presParOf" srcId="{DED08FB3-3B2D-466C-BFB4-098188A14895}" destId="{5F22DD3B-DD70-404D-B9F9-3EDBA5E14340}" srcOrd="1" destOrd="0" presId="urn:microsoft.com/office/officeart/2005/8/layout/target3"/>
    <dgm:cxn modelId="{BDF67815-A36B-4EC9-BECC-F48F2C04CBBE}" type="presParOf" srcId="{DED08FB3-3B2D-466C-BFB4-098188A14895}" destId="{700940AD-1B18-4717-9EC1-880D078CE67C}" srcOrd="2" destOrd="0" presId="urn:microsoft.com/office/officeart/2005/8/layout/target3"/>
    <dgm:cxn modelId="{1ECEA3FD-4D96-4587-819F-BDD17C117A83}" type="presParOf" srcId="{DED08FB3-3B2D-466C-BFB4-098188A14895}" destId="{DAF60855-7286-4F63-9ABA-9C441DE4A885}" srcOrd="3" destOrd="0" presId="urn:microsoft.com/office/officeart/2005/8/layout/target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9612B4B-88D0-4127-9717-C5431B7B74D2}">
      <dsp:nvSpPr>
        <dsp:cNvPr id="0" name=""/>
        <dsp:cNvSpPr/>
      </dsp:nvSpPr>
      <dsp:spPr>
        <a:xfrm>
          <a:off x="0" y="0"/>
          <a:ext cx="688536" cy="688536"/>
        </a:xfrm>
        <a:prstGeom prst="pie">
          <a:avLst>
            <a:gd name="adj1" fmla="val 5400000"/>
            <a:gd name="adj2" fmla="val 1620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00940AD-1B18-4717-9EC1-880D078CE67C}">
      <dsp:nvSpPr>
        <dsp:cNvPr id="0" name=""/>
        <dsp:cNvSpPr/>
      </dsp:nvSpPr>
      <dsp:spPr>
        <a:xfrm>
          <a:off x="344268" y="0"/>
          <a:ext cx="7442445" cy="688536"/>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it-IT" sz="2000" b="1" kern="1200" dirty="0" smtClean="0"/>
            <a:t>Evoluzione della popolazione  residente nelle Marche per fasce d’età dal censimento del 1971 ad oggi</a:t>
          </a:r>
          <a:endParaRPr lang="it-IT" sz="2000" kern="1200" dirty="0"/>
        </a:p>
      </dsp:txBody>
      <dsp:txXfrm>
        <a:off x="344268" y="0"/>
        <a:ext cx="7442445" cy="688536"/>
      </dsp:txXfrm>
    </dsp:sp>
  </dsp:spTree>
</dsp:drawing>
</file>

<file path=ppt/diagrams/layout1.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0226" name="Rectangle 2"/>
          <p:cNvSpPr>
            <a:spLocks noGrp="1" noChangeArrowheads="1"/>
          </p:cNvSpPr>
          <p:nvPr>
            <p:ph type="hdr" sz="quarter"/>
          </p:nvPr>
        </p:nvSpPr>
        <p:spPr bwMode="auto">
          <a:xfrm>
            <a:off x="0" y="0"/>
            <a:ext cx="2881720" cy="493074"/>
          </a:xfrm>
          <a:prstGeom prst="rect">
            <a:avLst/>
          </a:prstGeom>
          <a:noFill/>
          <a:ln w="9525">
            <a:noFill/>
            <a:miter lim="800000"/>
            <a:headEnd/>
            <a:tailEnd/>
          </a:ln>
          <a:effectLst/>
        </p:spPr>
        <p:txBody>
          <a:bodyPr vert="horz" wrap="square" lIns="90937" tIns="45469" rIns="90937" bIns="45469" numCol="1" anchor="t" anchorCtr="0" compatLnSpc="1">
            <a:prstTxWarp prst="textNoShape">
              <a:avLst/>
            </a:prstTxWarp>
          </a:bodyPr>
          <a:lstStyle>
            <a:lvl1pPr>
              <a:defRPr sz="1200">
                <a:latin typeface="Arial" charset="0"/>
              </a:defRPr>
            </a:lvl1pPr>
          </a:lstStyle>
          <a:p>
            <a:pPr>
              <a:defRPr/>
            </a:pPr>
            <a:endParaRPr lang="it-IT"/>
          </a:p>
        </p:txBody>
      </p:sp>
      <p:sp>
        <p:nvSpPr>
          <p:cNvPr id="180227" name="Rectangle 3"/>
          <p:cNvSpPr>
            <a:spLocks noGrp="1" noChangeArrowheads="1"/>
          </p:cNvSpPr>
          <p:nvPr>
            <p:ph type="dt" sz="quarter" idx="1"/>
          </p:nvPr>
        </p:nvSpPr>
        <p:spPr bwMode="auto">
          <a:xfrm>
            <a:off x="3765179" y="0"/>
            <a:ext cx="2881720" cy="493074"/>
          </a:xfrm>
          <a:prstGeom prst="rect">
            <a:avLst/>
          </a:prstGeom>
          <a:noFill/>
          <a:ln w="9525">
            <a:noFill/>
            <a:miter lim="800000"/>
            <a:headEnd/>
            <a:tailEnd/>
          </a:ln>
          <a:effectLst/>
        </p:spPr>
        <p:txBody>
          <a:bodyPr vert="horz" wrap="square" lIns="90937" tIns="45469" rIns="90937" bIns="45469" numCol="1" anchor="t" anchorCtr="0" compatLnSpc="1">
            <a:prstTxWarp prst="textNoShape">
              <a:avLst/>
            </a:prstTxWarp>
          </a:bodyPr>
          <a:lstStyle>
            <a:lvl1pPr algn="r">
              <a:defRPr sz="1200">
                <a:latin typeface="Arial" charset="0"/>
              </a:defRPr>
            </a:lvl1pPr>
          </a:lstStyle>
          <a:p>
            <a:pPr>
              <a:defRPr/>
            </a:pPr>
            <a:endParaRPr lang="it-IT"/>
          </a:p>
        </p:txBody>
      </p:sp>
      <p:sp>
        <p:nvSpPr>
          <p:cNvPr id="180228" name="Rectangle 4"/>
          <p:cNvSpPr>
            <a:spLocks noGrp="1" noChangeArrowheads="1"/>
          </p:cNvSpPr>
          <p:nvPr>
            <p:ph type="ftr" sz="quarter" idx="2"/>
          </p:nvPr>
        </p:nvSpPr>
        <p:spPr bwMode="auto">
          <a:xfrm>
            <a:off x="0" y="9355791"/>
            <a:ext cx="2881720" cy="493073"/>
          </a:xfrm>
          <a:prstGeom prst="rect">
            <a:avLst/>
          </a:prstGeom>
          <a:noFill/>
          <a:ln w="9525">
            <a:noFill/>
            <a:miter lim="800000"/>
            <a:headEnd/>
            <a:tailEnd/>
          </a:ln>
          <a:effectLst/>
        </p:spPr>
        <p:txBody>
          <a:bodyPr vert="horz" wrap="square" lIns="90937" tIns="45469" rIns="90937" bIns="45469" numCol="1" anchor="b" anchorCtr="0" compatLnSpc="1">
            <a:prstTxWarp prst="textNoShape">
              <a:avLst/>
            </a:prstTxWarp>
          </a:bodyPr>
          <a:lstStyle>
            <a:lvl1pPr>
              <a:defRPr sz="1200">
                <a:latin typeface="Arial" charset="0"/>
              </a:defRPr>
            </a:lvl1pPr>
          </a:lstStyle>
          <a:p>
            <a:pPr>
              <a:defRPr/>
            </a:pPr>
            <a:endParaRPr lang="it-IT"/>
          </a:p>
        </p:txBody>
      </p:sp>
      <p:sp>
        <p:nvSpPr>
          <p:cNvPr id="180229" name="Rectangle 5"/>
          <p:cNvSpPr>
            <a:spLocks noGrp="1" noChangeArrowheads="1"/>
          </p:cNvSpPr>
          <p:nvPr>
            <p:ph type="sldNum" sz="quarter" idx="3"/>
          </p:nvPr>
        </p:nvSpPr>
        <p:spPr bwMode="auto">
          <a:xfrm>
            <a:off x="3765179" y="9355791"/>
            <a:ext cx="2881720" cy="493073"/>
          </a:xfrm>
          <a:prstGeom prst="rect">
            <a:avLst/>
          </a:prstGeom>
          <a:noFill/>
          <a:ln w="9525">
            <a:noFill/>
            <a:miter lim="800000"/>
            <a:headEnd/>
            <a:tailEnd/>
          </a:ln>
          <a:effectLst/>
        </p:spPr>
        <p:txBody>
          <a:bodyPr vert="horz" wrap="square" lIns="90937" tIns="45469" rIns="90937" bIns="45469" numCol="1" anchor="b" anchorCtr="0" compatLnSpc="1">
            <a:prstTxWarp prst="textNoShape">
              <a:avLst/>
            </a:prstTxWarp>
          </a:bodyPr>
          <a:lstStyle>
            <a:lvl1pPr algn="r">
              <a:defRPr sz="1200">
                <a:latin typeface="Arial" charset="0"/>
              </a:defRPr>
            </a:lvl1pPr>
          </a:lstStyle>
          <a:p>
            <a:pPr>
              <a:defRPr/>
            </a:pPr>
            <a:fld id="{EF6CB901-1BE3-4537-8517-740499773BA8}" type="slidenum">
              <a:rPr lang="it-IT"/>
              <a:pPr>
                <a:defRPr/>
              </a:pPr>
              <a:t>‹N›</a:t>
            </a:fld>
            <a:endParaRPr lang="it-IT"/>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2034" name="Rectangle 2"/>
          <p:cNvSpPr>
            <a:spLocks noGrp="1" noChangeArrowheads="1"/>
          </p:cNvSpPr>
          <p:nvPr>
            <p:ph type="hdr" sz="quarter"/>
          </p:nvPr>
        </p:nvSpPr>
        <p:spPr bwMode="auto">
          <a:xfrm>
            <a:off x="0" y="0"/>
            <a:ext cx="2881720" cy="493074"/>
          </a:xfrm>
          <a:prstGeom prst="rect">
            <a:avLst/>
          </a:prstGeom>
          <a:noFill/>
          <a:ln w="9525">
            <a:noFill/>
            <a:miter lim="800000"/>
            <a:headEnd/>
            <a:tailEnd/>
          </a:ln>
          <a:effectLst/>
        </p:spPr>
        <p:txBody>
          <a:bodyPr vert="horz" wrap="square" lIns="90937" tIns="45469" rIns="90937" bIns="45469" numCol="1" anchor="t" anchorCtr="0" compatLnSpc="1">
            <a:prstTxWarp prst="textNoShape">
              <a:avLst/>
            </a:prstTxWarp>
          </a:bodyPr>
          <a:lstStyle>
            <a:lvl1pPr>
              <a:defRPr sz="1200">
                <a:latin typeface="Arial" charset="0"/>
              </a:defRPr>
            </a:lvl1pPr>
          </a:lstStyle>
          <a:p>
            <a:pPr>
              <a:defRPr/>
            </a:pPr>
            <a:endParaRPr lang="it-IT"/>
          </a:p>
        </p:txBody>
      </p:sp>
      <p:sp>
        <p:nvSpPr>
          <p:cNvPr id="172035" name="Rectangle 3"/>
          <p:cNvSpPr>
            <a:spLocks noGrp="1" noChangeArrowheads="1"/>
          </p:cNvSpPr>
          <p:nvPr>
            <p:ph type="dt" idx="1"/>
          </p:nvPr>
        </p:nvSpPr>
        <p:spPr bwMode="auto">
          <a:xfrm>
            <a:off x="3765179" y="0"/>
            <a:ext cx="2881720" cy="493074"/>
          </a:xfrm>
          <a:prstGeom prst="rect">
            <a:avLst/>
          </a:prstGeom>
          <a:noFill/>
          <a:ln w="9525">
            <a:noFill/>
            <a:miter lim="800000"/>
            <a:headEnd/>
            <a:tailEnd/>
          </a:ln>
          <a:effectLst/>
        </p:spPr>
        <p:txBody>
          <a:bodyPr vert="horz" wrap="square" lIns="90937" tIns="45469" rIns="90937" bIns="45469" numCol="1" anchor="t" anchorCtr="0" compatLnSpc="1">
            <a:prstTxWarp prst="textNoShape">
              <a:avLst/>
            </a:prstTxWarp>
          </a:bodyPr>
          <a:lstStyle>
            <a:lvl1pPr algn="r">
              <a:defRPr sz="1200">
                <a:latin typeface="Arial" charset="0"/>
              </a:defRPr>
            </a:lvl1pPr>
          </a:lstStyle>
          <a:p>
            <a:pPr>
              <a:defRPr/>
            </a:pPr>
            <a:endParaRPr lang="it-IT"/>
          </a:p>
        </p:txBody>
      </p:sp>
      <p:sp>
        <p:nvSpPr>
          <p:cNvPr id="53252" name="Rectangle 4"/>
          <p:cNvSpPr>
            <a:spLocks noGrp="1" noRot="1" noChangeAspect="1" noChangeArrowheads="1" noTextEdit="1"/>
          </p:cNvSpPr>
          <p:nvPr>
            <p:ph type="sldImg" idx="2"/>
          </p:nvPr>
        </p:nvSpPr>
        <p:spPr bwMode="auto">
          <a:xfrm>
            <a:off x="862013" y="738188"/>
            <a:ext cx="4924425" cy="3694112"/>
          </a:xfrm>
          <a:prstGeom prst="rect">
            <a:avLst/>
          </a:prstGeom>
          <a:noFill/>
          <a:ln w="9525">
            <a:solidFill>
              <a:srgbClr val="000000"/>
            </a:solidFill>
            <a:miter lim="800000"/>
            <a:headEnd/>
            <a:tailEnd/>
          </a:ln>
        </p:spPr>
      </p:sp>
      <p:sp>
        <p:nvSpPr>
          <p:cNvPr id="172037" name="Rectangle 5"/>
          <p:cNvSpPr>
            <a:spLocks noGrp="1" noChangeArrowheads="1"/>
          </p:cNvSpPr>
          <p:nvPr>
            <p:ph type="body" sz="quarter" idx="3"/>
          </p:nvPr>
        </p:nvSpPr>
        <p:spPr bwMode="auto">
          <a:xfrm>
            <a:off x="664535" y="4678684"/>
            <a:ext cx="5319381" cy="4432933"/>
          </a:xfrm>
          <a:prstGeom prst="rect">
            <a:avLst/>
          </a:prstGeom>
          <a:noFill/>
          <a:ln w="9525">
            <a:noFill/>
            <a:miter lim="800000"/>
            <a:headEnd/>
            <a:tailEnd/>
          </a:ln>
          <a:effectLst/>
        </p:spPr>
        <p:txBody>
          <a:bodyPr vert="horz" wrap="square" lIns="90937" tIns="45469" rIns="90937" bIns="45469" numCol="1" anchor="t" anchorCtr="0" compatLnSpc="1">
            <a:prstTxWarp prst="textNoShape">
              <a:avLst/>
            </a:prstTxWarp>
          </a:bodyPr>
          <a:lstStyle/>
          <a:p>
            <a:pPr lvl="0"/>
            <a:r>
              <a:rPr lang="it-IT" noProof="0" smtClean="0"/>
              <a:t>Fare clic per modificare gli stili del testo dello schema</a:t>
            </a:r>
          </a:p>
          <a:p>
            <a:pPr lvl="1"/>
            <a:r>
              <a:rPr lang="it-IT" noProof="0" smtClean="0"/>
              <a:t>Secondo livello</a:t>
            </a:r>
          </a:p>
          <a:p>
            <a:pPr lvl="2"/>
            <a:r>
              <a:rPr lang="it-IT" noProof="0" smtClean="0"/>
              <a:t>Terzo livello</a:t>
            </a:r>
          </a:p>
          <a:p>
            <a:pPr lvl="3"/>
            <a:r>
              <a:rPr lang="it-IT" noProof="0" smtClean="0"/>
              <a:t>Quarto livello</a:t>
            </a:r>
          </a:p>
          <a:p>
            <a:pPr lvl="4"/>
            <a:r>
              <a:rPr lang="it-IT" noProof="0" smtClean="0"/>
              <a:t>Quinto livello</a:t>
            </a:r>
          </a:p>
        </p:txBody>
      </p:sp>
      <p:sp>
        <p:nvSpPr>
          <p:cNvPr id="172038" name="Rectangle 6"/>
          <p:cNvSpPr>
            <a:spLocks noGrp="1" noChangeArrowheads="1"/>
          </p:cNvSpPr>
          <p:nvPr>
            <p:ph type="ftr" sz="quarter" idx="4"/>
          </p:nvPr>
        </p:nvSpPr>
        <p:spPr bwMode="auto">
          <a:xfrm>
            <a:off x="0" y="9355791"/>
            <a:ext cx="2881720" cy="493073"/>
          </a:xfrm>
          <a:prstGeom prst="rect">
            <a:avLst/>
          </a:prstGeom>
          <a:noFill/>
          <a:ln w="9525">
            <a:noFill/>
            <a:miter lim="800000"/>
            <a:headEnd/>
            <a:tailEnd/>
          </a:ln>
          <a:effectLst/>
        </p:spPr>
        <p:txBody>
          <a:bodyPr vert="horz" wrap="square" lIns="90937" tIns="45469" rIns="90937" bIns="45469" numCol="1" anchor="b" anchorCtr="0" compatLnSpc="1">
            <a:prstTxWarp prst="textNoShape">
              <a:avLst/>
            </a:prstTxWarp>
          </a:bodyPr>
          <a:lstStyle>
            <a:lvl1pPr>
              <a:defRPr sz="1200">
                <a:latin typeface="Arial" charset="0"/>
              </a:defRPr>
            </a:lvl1pPr>
          </a:lstStyle>
          <a:p>
            <a:pPr>
              <a:defRPr/>
            </a:pPr>
            <a:endParaRPr lang="it-IT"/>
          </a:p>
        </p:txBody>
      </p:sp>
      <p:sp>
        <p:nvSpPr>
          <p:cNvPr id="172039" name="Rectangle 7"/>
          <p:cNvSpPr>
            <a:spLocks noGrp="1" noChangeArrowheads="1"/>
          </p:cNvSpPr>
          <p:nvPr>
            <p:ph type="sldNum" sz="quarter" idx="5"/>
          </p:nvPr>
        </p:nvSpPr>
        <p:spPr bwMode="auto">
          <a:xfrm>
            <a:off x="3765179" y="9355791"/>
            <a:ext cx="2881720" cy="493073"/>
          </a:xfrm>
          <a:prstGeom prst="rect">
            <a:avLst/>
          </a:prstGeom>
          <a:noFill/>
          <a:ln w="9525">
            <a:noFill/>
            <a:miter lim="800000"/>
            <a:headEnd/>
            <a:tailEnd/>
          </a:ln>
          <a:effectLst/>
        </p:spPr>
        <p:txBody>
          <a:bodyPr vert="horz" wrap="square" lIns="90937" tIns="45469" rIns="90937" bIns="45469" numCol="1" anchor="b" anchorCtr="0" compatLnSpc="1">
            <a:prstTxWarp prst="textNoShape">
              <a:avLst/>
            </a:prstTxWarp>
          </a:bodyPr>
          <a:lstStyle>
            <a:lvl1pPr algn="r">
              <a:defRPr sz="1200">
                <a:latin typeface="Arial" charset="0"/>
              </a:defRPr>
            </a:lvl1pPr>
          </a:lstStyle>
          <a:p>
            <a:pPr>
              <a:defRPr/>
            </a:pPr>
            <a:fld id="{2DB7F6E9-ABA1-467E-BB63-F3EC00187297}" type="slidenum">
              <a:rPr lang="it-IT"/>
              <a:pPr>
                <a:defRPr/>
              </a:pPr>
              <a:t>‹N›</a:t>
            </a:fld>
            <a:endParaRPr lang="it-IT"/>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5FD9E1AC-5C55-4208-9AE1-DCB6B2CA4E96}" type="slidenum">
              <a:rPr lang="it-IT" smtClean="0"/>
              <a:pPr/>
              <a:t>3</a:t>
            </a:fld>
            <a:endParaRPr lang="it-IT" smtClean="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p:spPr>
        <p:txBody>
          <a:bodyPr/>
          <a:lstStyle/>
          <a:p>
            <a:pPr eaLnBrk="1" hangingPunct="1"/>
            <a:endParaRPr lang="it-IT"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D96B2D34-8878-4681-B919-7789FC54CBA1}" type="slidenum">
              <a:rPr lang="it-IT" smtClean="0"/>
              <a:pPr/>
              <a:t>6</a:t>
            </a:fld>
            <a:endParaRPr lang="it-IT" smtClean="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p:spPr>
        <p:txBody>
          <a:bodyPr/>
          <a:lstStyle/>
          <a:p>
            <a:pPr eaLnBrk="1" hangingPunct="1"/>
            <a:endParaRPr lang="it-IT"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a:noFill/>
          <a:ln/>
        </p:spPr>
        <p:txBody>
          <a:bodyPr/>
          <a:lstStyle/>
          <a:p>
            <a:pPr eaLnBrk="1" hangingPunct="1"/>
            <a:endParaRPr lang="it-IT"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pic>
        <p:nvPicPr>
          <p:cNvPr id="4" name="Picture 9" descr="marche"/>
          <p:cNvPicPr>
            <a:picLocks noChangeAspect="1" noChangeArrowheads="1"/>
          </p:cNvPicPr>
          <p:nvPr userDrawn="1"/>
        </p:nvPicPr>
        <p:blipFill>
          <a:blip r:embed="rId2" cstate="print"/>
          <a:srcRect/>
          <a:stretch>
            <a:fillRect/>
          </a:stretch>
        </p:blipFill>
        <p:spPr bwMode="auto">
          <a:xfrm>
            <a:off x="0" y="0"/>
            <a:ext cx="715963" cy="863600"/>
          </a:xfrm>
          <a:prstGeom prst="rect">
            <a:avLst/>
          </a:prstGeom>
          <a:noFill/>
          <a:ln w="9525">
            <a:noFill/>
            <a:miter lim="800000"/>
            <a:headEnd/>
            <a:tailEnd/>
          </a:ln>
        </p:spPr>
      </p:pic>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5" name="Segnaposto data 3"/>
          <p:cNvSpPr>
            <a:spLocks noGrp="1"/>
          </p:cNvSpPr>
          <p:nvPr>
            <p:ph type="dt" sz="half" idx="10"/>
          </p:nvPr>
        </p:nvSpPr>
        <p:spPr/>
        <p:txBody>
          <a:bodyPr/>
          <a:lstStyle>
            <a:lvl1pPr>
              <a:defRPr/>
            </a:lvl1pPr>
          </a:lstStyle>
          <a:p>
            <a:pPr>
              <a:defRPr/>
            </a:pPr>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FB7CBE79-C229-49CC-AD88-8753F01415A1}" type="slidenum">
              <a:rPr lang="it-IT"/>
              <a:pPr>
                <a:defRPr/>
              </a:pPr>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lvl1pPr>
              <a:defRPr/>
            </a:lvl1pPr>
          </a:lstStyle>
          <a:p>
            <a:endParaRPr lang="it-IT"/>
          </a:p>
        </p:txBody>
      </p:sp>
      <p:sp>
        <p:nvSpPr>
          <p:cNvPr id="3" name="Segnaposto piè di pagina 2"/>
          <p:cNvSpPr>
            <a:spLocks noGrp="1"/>
          </p:cNvSpPr>
          <p:nvPr>
            <p:ph type="ftr" sz="quarter" idx="11"/>
          </p:nvPr>
        </p:nvSpPr>
        <p:spPr/>
        <p:txBody>
          <a:bodyPr/>
          <a:lstStyle>
            <a:lvl1pPr>
              <a:defRPr/>
            </a:lvl1pPr>
          </a:lstStyle>
          <a:p>
            <a:endParaRPr lang="it-IT"/>
          </a:p>
        </p:txBody>
      </p:sp>
      <p:sp>
        <p:nvSpPr>
          <p:cNvPr id="4" name="Segnaposto numero diapositiva 3"/>
          <p:cNvSpPr>
            <a:spLocks noGrp="1"/>
          </p:cNvSpPr>
          <p:nvPr>
            <p:ph type="sldNum" sz="quarter" idx="12"/>
          </p:nvPr>
        </p:nvSpPr>
        <p:spPr/>
        <p:txBody>
          <a:bodyPr/>
          <a:lstStyle>
            <a:lvl1pPr>
              <a:defRPr/>
            </a:lvl1pPr>
          </a:lstStyle>
          <a:p>
            <a:fld id="{121F6221-C63B-40B2-A93A-DE7760B1DC42}" type="slidenum">
              <a:rPr lang="it-IT"/>
              <a:pPr/>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4" cstate="print"/>
          <a:srcRect/>
          <a:stretch>
            <a:fillRect/>
          </a:stretch>
        </a:blipFill>
        <a:effectLst/>
      </p:bgPr>
    </p:bg>
    <p:spTree>
      <p:nvGrpSpPr>
        <p:cNvPr id="1" name=""/>
        <p:cNvGrpSpPr/>
        <p:nvPr/>
      </p:nvGrpSpPr>
      <p:grpSpPr>
        <a:xfrm>
          <a:off x="0" y="0"/>
          <a:ext cx="0" cy="0"/>
          <a:chOff x="0" y="0"/>
          <a:chExt cx="0" cy="0"/>
        </a:xfrm>
      </p:grpSpPr>
      <p:sp>
        <p:nvSpPr>
          <p:cNvPr id="9"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defRPr sz="1200">
                <a:solidFill>
                  <a:schemeClr val="tx1">
                    <a:tint val="75000"/>
                  </a:schemeClr>
                </a:solidFill>
              </a:defRPr>
            </a:lvl1pPr>
          </a:lstStyle>
          <a:p>
            <a:pPr>
              <a:defRPr/>
            </a:pPr>
            <a:endParaRPr lang="it-IT"/>
          </a:p>
        </p:txBody>
      </p:sp>
      <p:sp>
        <p:nvSpPr>
          <p:cNvPr id="10"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it-IT"/>
          </a:p>
        </p:txBody>
      </p:sp>
      <p:sp>
        <p:nvSpPr>
          <p:cNvPr id="11"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BAD267B4-E1E5-49F7-BB9E-4FD4CED36F2D}" type="slidenum">
              <a:rPr lang="it-IT"/>
              <a:pPr>
                <a:defRPr/>
              </a:pPr>
              <a:t>‹N›</a:t>
            </a:fld>
            <a:endParaRPr lang="it-IT"/>
          </a:p>
        </p:txBody>
      </p:sp>
    </p:spTree>
  </p:cSld>
  <p:clrMap bg1="lt1" tx1="dk1" bg2="lt2" tx2="dk2" accent1="accent1" accent2="accent2" accent3="accent3" accent4="accent4" accent5="accent5" accent6="accent6" hlink="hlink" folHlink="folHlink"/>
  <p:sldLayoutIdLst>
    <p:sldLayoutId id="2147484137" r:id="rId1"/>
    <p:sldLayoutId id="2147484138" r:id="rId2"/>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P:\Redazione\PIANO NIDI\FORMAZIONE 26-27 Maggio 2010\materiali 26 27\ppt mag 2010.jpg"/>
          <p:cNvPicPr>
            <a:picLocks noChangeAspect="1" noChangeArrowheads="1"/>
          </p:cNvPicPr>
          <p:nvPr/>
        </p:nvPicPr>
        <p:blipFill>
          <a:blip r:embed="rId2" cstate="print"/>
          <a:srcRect/>
          <a:stretch>
            <a:fillRect/>
          </a:stretch>
        </p:blipFill>
        <p:spPr bwMode="auto">
          <a:xfrm>
            <a:off x="-309563" y="-371475"/>
            <a:ext cx="9763126" cy="7600950"/>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00" name="Rectangle 70"/>
          <p:cNvSpPr>
            <a:spLocks noGrp="1" noChangeArrowheads="1"/>
          </p:cNvSpPr>
          <p:nvPr>
            <p:ph type="title" idx="4294967295"/>
          </p:nvPr>
        </p:nvSpPr>
        <p:spPr bwMode="auto">
          <a:xfrm>
            <a:off x="539750" y="1142984"/>
            <a:ext cx="7597775" cy="765191"/>
          </a:xfrm>
          <a:prstGeom prst="rect">
            <a:avLst/>
          </a:prstGeom>
          <a:solidFill>
            <a:srgbClr val="FFFFFF"/>
          </a:solidFill>
          <a:ln>
            <a:noFill/>
            <a:miter lim="800000"/>
            <a:headEnd/>
            <a:tailEnd/>
          </a:ln>
        </p:spPr>
        <p:txBody>
          <a:bodyPr anchor="b"/>
          <a:lstStyle/>
          <a:p>
            <a:pPr eaLnBrk="1" hangingPunct="1"/>
            <a:r>
              <a:rPr lang="it-IT" sz="2400" b="1" dirty="0" smtClean="0">
                <a:solidFill>
                  <a:srgbClr val="003399"/>
                </a:solidFill>
                <a:latin typeface="Calibri" pitchFamily="34" charset="0"/>
                <a:cs typeface="Times New Roman" pitchFamily="18" charset="0"/>
              </a:rPr>
              <a:t>Popolazione straniera residente per fasce d'età e per Area Vasta al 01/</a:t>
            </a:r>
            <a:r>
              <a:rPr lang="it-IT" sz="2400" b="1" dirty="0" err="1" smtClean="0">
                <a:solidFill>
                  <a:srgbClr val="003399"/>
                </a:solidFill>
                <a:latin typeface="Calibri" pitchFamily="34" charset="0"/>
                <a:cs typeface="Times New Roman" pitchFamily="18" charset="0"/>
              </a:rPr>
              <a:t>01</a:t>
            </a:r>
            <a:r>
              <a:rPr lang="it-IT" sz="2400" b="1" dirty="0" smtClean="0">
                <a:solidFill>
                  <a:srgbClr val="003399"/>
                </a:solidFill>
                <a:latin typeface="Calibri" pitchFamily="34" charset="0"/>
                <a:cs typeface="Times New Roman" pitchFamily="18" charset="0"/>
              </a:rPr>
              <a:t>/2009 (valori percentuali)</a:t>
            </a:r>
          </a:p>
        </p:txBody>
      </p:sp>
      <p:graphicFrame>
        <p:nvGraphicFramePr>
          <p:cNvPr id="18508" name="Group 76"/>
          <p:cNvGraphicFramePr>
            <a:graphicFrameLocks noGrp="1"/>
          </p:cNvGraphicFramePr>
          <p:nvPr>
            <p:ph idx="4294967295"/>
          </p:nvPr>
        </p:nvGraphicFramePr>
        <p:xfrm>
          <a:off x="566738" y="1752600"/>
          <a:ext cx="8001000" cy="4970145"/>
        </p:xfrm>
        <a:graphic>
          <a:graphicData uri="http://schemas.openxmlformats.org/drawingml/2006/table">
            <a:tbl>
              <a:tblPr/>
              <a:tblGrid>
                <a:gridCol w="1944687"/>
                <a:gridCol w="1047750"/>
                <a:gridCol w="1046163"/>
                <a:gridCol w="969962"/>
                <a:gridCol w="1047750"/>
                <a:gridCol w="971550"/>
                <a:gridCol w="973138"/>
              </a:tblGrid>
              <a:tr h="236538">
                <a:tc gridSpan="7">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endParaRPr kumimoji="0" lang="it-IT" sz="1800" b="0" i="0" u="none" strike="noStrike" cap="none" normalizeH="0" baseline="0" dirty="0" smtClean="0">
                        <a:ln>
                          <a:noFill/>
                        </a:ln>
                        <a:solidFill>
                          <a:schemeClr val="tx1"/>
                        </a:solidFill>
                        <a:effectLst/>
                        <a:latin typeface="Arial" charset="0"/>
                      </a:endParaRPr>
                    </a:p>
                  </a:txBody>
                  <a:tcPr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r>
              <a:tr h="425450">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0" i="0" u="none" strike="noStrike" cap="none" normalizeH="0" baseline="0" smtClean="0">
                          <a:ln>
                            <a:noFill/>
                          </a:ln>
                          <a:solidFill>
                            <a:schemeClr val="tx1"/>
                          </a:solidFill>
                          <a:effectLst/>
                          <a:latin typeface="Calibri" pitchFamily="34" charset="0"/>
                          <a:cs typeface="Times New Roman" pitchFamily="18" charset="0"/>
                        </a:rPr>
                        <a:t> </a:t>
                      </a:r>
                      <a:endParaRPr kumimoji="0" lang="it-IT" sz="1800" b="0"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itchFamily="2" charset="2"/>
                        <a:buNone/>
                        <a:tabLst/>
                      </a:pPr>
                      <a:r>
                        <a:rPr kumimoji="0" lang="it-IT" sz="1300" b="1" i="0" u="none" strike="noStrike" cap="none" normalizeH="0" baseline="0" smtClean="0">
                          <a:ln>
                            <a:noFill/>
                          </a:ln>
                          <a:solidFill>
                            <a:srgbClr val="003399"/>
                          </a:solidFill>
                          <a:effectLst/>
                          <a:latin typeface="Calibri" pitchFamily="34" charset="0"/>
                          <a:cs typeface="Times New Roman" pitchFamily="18" charset="0"/>
                        </a:rPr>
                        <a:t>Popolazione</a:t>
                      </a:r>
                      <a:br>
                        <a:rPr kumimoji="0" lang="it-IT" sz="1300" b="1" i="0" u="none" strike="noStrike" cap="none" normalizeH="0" baseline="0" smtClean="0">
                          <a:ln>
                            <a:noFill/>
                          </a:ln>
                          <a:solidFill>
                            <a:srgbClr val="003399"/>
                          </a:solidFill>
                          <a:effectLst/>
                          <a:latin typeface="Calibri" pitchFamily="34" charset="0"/>
                          <a:cs typeface="Times New Roman" pitchFamily="18" charset="0"/>
                        </a:rPr>
                      </a:br>
                      <a:r>
                        <a:rPr kumimoji="0" lang="it-IT" sz="1300" b="1" i="0" u="none" strike="noStrike" cap="none" normalizeH="0" baseline="0" smtClean="0">
                          <a:ln>
                            <a:noFill/>
                          </a:ln>
                          <a:solidFill>
                            <a:srgbClr val="003399"/>
                          </a:solidFill>
                          <a:effectLst/>
                          <a:latin typeface="Calibri" pitchFamily="34" charset="0"/>
                          <a:cs typeface="Times New Roman" pitchFamily="18" charset="0"/>
                        </a:rPr>
                        <a:t>0-2 anni</a:t>
                      </a:r>
                      <a:endParaRPr kumimoji="0" lang="it-IT" sz="1300" b="1" i="0" u="none" strike="noStrike" cap="none" normalizeH="0" baseline="0" smtClean="0">
                        <a:ln>
                          <a:noFill/>
                        </a:ln>
                        <a:solidFill>
                          <a:srgbClr val="003399"/>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66FF33"/>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itchFamily="2" charset="2"/>
                        <a:buNone/>
                        <a:tabLst/>
                      </a:pPr>
                      <a:r>
                        <a:rPr kumimoji="0" lang="it-IT" sz="1300" b="1" i="0" u="none" strike="noStrike" cap="none" normalizeH="0" baseline="0" smtClean="0">
                          <a:ln>
                            <a:noFill/>
                          </a:ln>
                          <a:solidFill>
                            <a:srgbClr val="003399"/>
                          </a:solidFill>
                          <a:effectLst/>
                          <a:latin typeface="Calibri" pitchFamily="34" charset="0"/>
                          <a:cs typeface="Times New Roman" pitchFamily="18" charset="0"/>
                        </a:rPr>
                        <a:t>Popolazione</a:t>
                      </a:r>
                      <a:br>
                        <a:rPr kumimoji="0" lang="it-IT" sz="1300" b="1" i="0" u="none" strike="noStrike" cap="none" normalizeH="0" baseline="0" smtClean="0">
                          <a:ln>
                            <a:noFill/>
                          </a:ln>
                          <a:solidFill>
                            <a:srgbClr val="003399"/>
                          </a:solidFill>
                          <a:effectLst/>
                          <a:latin typeface="Calibri" pitchFamily="34" charset="0"/>
                          <a:cs typeface="Times New Roman" pitchFamily="18" charset="0"/>
                        </a:rPr>
                      </a:br>
                      <a:r>
                        <a:rPr kumimoji="0" lang="it-IT" sz="1300" b="1" i="0" u="none" strike="noStrike" cap="none" normalizeH="0" baseline="0" smtClean="0">
                          <a:ln>
                            <a:noFill/>
                          </a:ln>
                          <a:solidFill>
                            <a:srgbClr val="003399"/>
                          </a:solidFill>
                          <a:effectLst/>
                          <a:latin typeface="Calibri" pitchFamily="34" charset="0"/>
                          <a:cs typeface="Times New Roman" pitchFamily="18" charset="0"/>
                        </a:rPr>
                        <a:t>0-17 anni</a:t>
                      </a:r>
                      <a:endParaRPr kumimoji="0" lang="it-IT" sz="1300" b="1" i="0" u="none" strike="noStrike" cap="none" normalizeH="0" baseline="0" smtClean="0">
                        <a:ln>
                          <a:noFill/>
                        </a:ln>
                        <a:solidFill>
                          <a:srgbClr val="003399"/>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66FF33"/>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itchFamily="2" charset="2"/>
                        <a:buNone/>
                        <a:tabLst/>
                      </a:pPr>
                      <a:r>
                        <a:rPr kumimoji="0" lang="it-IT" sz="1300" b="1" i="0" u="none" strike="noStrike" cap="none" normalizeH="0" baseline="0" smtClean="0">
                          <a:ln>
                            <a:noFill/>
                          </a:ln>
                          <a:solidFill>
                            <a:srgbClr val="003399"/>
                          </a:solidFill>
                          <a:effectLst/>
                          <a:latin typeface="Calibri" pitchFamily="34" charset="0"/>
                          <a:cs typeface="Times New Roman" pitchFamily="18" charset="0"/>
                        </a:rPr>
                        <a:t>Popolazione</a:t>
                      </a:r>
                      <a:br>
                        <a:rPr kumimoji="0" lang="it-IT" sz="1300" b="1" i="0" u="none" strike="noStrike" cap="none" normalizeH="0" baseline="0" smtClean="0">
                          <a:ln>
                            <a:noFill/>
                          </a:ln>
                          <a:solidFill>
                            <a:srgbClr val="003399"/>
                          </a:solidFill>
                          <a:effectLst/>
                          <a:latin typeface="Calibri" pitchFamily="34" charset="0"/>
                          <a:cs typeface="Times New Roman" pitchFamily="18" charset="0"/>
                        </a:rPr>
                      </a:br>
                      <a:r>
                        <a:rPr kumimoji="0" lang="it-IT" sz="1300" b="1" i="0" u="none" strike="noStrike" cap="none" normalizeH="0" baseline="0" smtClean="0">
                          <a:ln>
                            <a:noFill/>
                          </a:ln>
                          <a:solidFill>
                            <a:srgbClr val="003399"/>
                          </a:solidFill>
                          <a:effectLst/>
                          <a:latin typeface="Calibri" pitchFamily="34" charset="0"/>
                          <a:cs typeface="Times New Roman" pitchFamily="18" charset="0"/>
                        </a:rPr>
                        <a:t>18-64 anni</a:t>
                      </a:r>
                      <a:endParaRPr kumimoji="0" lang="it-IT" sz="1300" b="1" i="0" u="none" strike="noStrike" cap="none" normalizeH="0" baseline="0" smtClean="0">
                        <a:ln>
                          <a:noFill/>
                        </a:ln>
                        <a:solidFill>
                          <a:srgbClr val="003399"/>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itchFamily="2" charset="2"/>
                        <a:buNone/>
                        <a:tabLst/>
                      </a:pPr>
                      <a:r>
                        <a:rPr kumimoji="0" lang="it-IT" sz="1300" b="1" i="0" u="none" strike="noStrike" cap="none" normalizeH="0" baseline="0" smtClean="0">
                          <a:ln>
                            <a:noFill/>
                          </a:ln>
                          <a:solidFill>
                            <a:srgbClr val="003399"/>
                          </a:solidFill>
                          <a:effectLst/>
                          <a:latin typeface="Calibri" pitchFamily="34" charset="0"/>
                          <a:cs typeface="Times New Roman" pitchFamily="18" charset="0"/>
                        </a:rPr>
                        <a:t>Popolazione</a:t>
                      </a:r>
                      <a:br>
                        <a:rPr kumimoji="0" lang="it-IT" sz="1300" b="1" i="0" u="none" strike="noStrike" cap="none" normalizeH="0" baseline="0" smtClean="0">
                          <a:ln>
                            <a:noFill/>
                          </a:ln>
                          <a:solidFill>
                            <a:srgbClr val="003399"/>
                          </a:solidFill>
                          <a:effectLst/>
                          <a:latin typeface="Calibri" pitchFamily="34" charset="0"/>
                          <a:cs typeface="Times New Roman" pitchFamily="18" charset="0"/>
                        </a:rPr>
                      </a:br>
                      <a:r>
                        <a:rPr kumimoji="0" lang="it-IT" sz="1300" b="1" i="0" u="none" strike="noStrike" cap="none" normalizeH="0" baseline="0" smtClean="0">
                          <a:ln>
                            <a:noFill/>
                          </a:ln>
                          <a:solidFill>
                            <a:srgbClr val="003399"/>
                          </a:solidFill>
                          <a:effectLst/>
                          <a:latin typeface="Calibri" pitchFamily="34" charset="0"/>
                          <a:cs typeface="Times New Roman" pitchFamily="18" charset="0"/>
                        </a:rPr>
                        <a:t>65-84 anni</a:t>
                      </a:r>
                      <a:endParaRPr kumimoji="0" lang="it-IT" sz="1300" b="1" i="0" u="none" strike="noStrike" cap="none" normalizeH="0" baseline="0" smtClean="0">
                        <a:ln>
                          <a:noFill/>
                        </a:ln>
                        <a:solidFill>
                          <a:srgbClr val="003399"/>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itchFamily="2" charset="2"/>
                        <a:buNone/>
                        <a:tabLst/>
                      </a:pPr>
                      <a:r>
                        <a:rPr kumimoji="0" lang="it-IT" sz="1300" b="1" i="0" u="none" strike="noStrike" cap="none" normalizeH="0" baseline="0" smtClean="0">
                          <a:ln>
                            <a:noFill/>
                          </a:ln>
                          <a:solidFill>
                            <a:srgbClr val="003399"/>
                          </a:solidFill>
                          <a:effectLst/>
                          <a:latin typeface="Calibri" pitchFamily="34" charset="0"/>
                          <a:cs typeface="Times New Roman" pitchFamily="18" charset="0"/>
                        </a:rPr>
                        <a:t>Popolazione</a:t>
                      </a:r>
                      <a:br>
                        <a:rPr kumimoji="0" lang="it-IT" sz="1300" b="1" i="0" u="none" strike="noStrike" cap="none" normalizeH="0" baseline="0" smtClean="0">
                          <a:ln>
                            <a:noFill/>
                          </a:ln>
                          <a:solidFill>
                            <a:srgbClr val="003399"/>
                          </a:solidFill>
                          <a:effectLst/>
                          <a:latin typeface="Calibri" pitchFamily="34" charset="0"/>
                          <a:cs typeface="Times New Roman" pitchFamily="18" charset="0"/>
                        </a:rPr>
                      </a:br>
                      <a:r>
                        <a:rPr kumimoji="0" lang="it-IT" sz="1300" b="1" i="0" u="none" strike="noStrike" cap="none" normalizeH="0" baseline="0" smtClean="0">
                          <a:ln>
                            <a:noFill/>
                          </a:ln>
                          <a:solidFill>
                            <a:srgbClr val="003399"/>
                          </a:solidFill>
                          <a:effectLst/>
                          <a:latin typeface="Calibri" pitchFamily="34" charset="0"/>
                          <a:cs typeface="Times New Roman" pitchFamily="18" charset="0"/>
                        </a:rPr>
                        <a:t>&gt;64 anni</a:t>
                      </a:r>
                      <a:endParaRPr kumimoji="0" lang="it-IT" sz="1300" b="1" i="0" u="none" strike="noStrike" cap="none" normalizeH="0" baseline="0" smtClean="0">
                        <a:ln>
                          <a:noFill/>
                        </a:ln>
                        <a:solidFill>
                          <a:srgbClr val="003399"/>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itchFamily="2" charset="2"/>
                        <a:buNone/>
                        <a:tabLst/>
                      </a:pPr>
                      <a:r>
                        <a:rPr kumimoji="0" lang="it-IT" sz="1300" b="1" i="0" u="none" strike="noStrike" cap="none" normalizeH="0" baseline="0" smtClean="0">
                          <a:ln>
                            <a:noFill/>
                          </a:ln>
                          <a:solidFill>
                            <a:srgbClr val="003399"/>
                          </a:solidFill>
                          <a:effectLst/>
                          <a:latin typeface="Calibri" pitchFamily="34" charset="0"/>
                          <a:cs typeface="Times New Roman" pitchFamily="18" charset="0"/>
                        </a:rPr>
                        <a:t>Totale popolazione</a:t>
                      </a:r>
                      <a:endParaRPr kumimoji="0" lang="it-IT" sz="1300" b="1" i="0" u="none" strike="noStrike" cap="none" normalizeH="0" baseline="0" smtClean="0">
                        <a:ln>
                          <a:noFill/>
                        </a:ln>
                        <a:solidFill>
                          <a:srgbClr val="003399"/>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482600">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1800" b="0" i="0" u="none" strike="noStrike" cap="none" normalizeH="0" baseline="0" smtClean="0">
                          <a:ln>
                            <a:noFill/>
                          </a:ln>
                          <a:solidFill>
                            <a:srgbClr val="003399"/>
                          </a:solidFill>
                          <a:effectLst/>
                          <a:latin typeface="Calibri" pitchFamily="34" charset="0"/>
                          <a:cs typeface="Times New Roman" pitchFamily="18" charset="0"/>
                        </a:rPr>
                        <a:t>AV  Pesaro e Urbino</a:t>
                      </a:r>
                      <a:endParaRPr kumimoji="0" lang="it-IT" sz="1800" b="0" i="0" u="none" strike="noStrike" cap="none" normalizeH="0" baseline="0" smtClean="0">
                        <a:ln>
                          <a:noFill/>
                        </a:ln>
                        <a:solidFill>
                          <a:srgbClr val="003399"/>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003399"/>
                          </a:solidFill>
                          <a:effectLst/>
                          <a:latin typeface="Calibri" pitchFamily="34" charset="0"/>
                        </a:rPr>
                        <a:t>                   5,3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003399"/>
                          </a:solidFill>
                          <a:effectLst/>
                          <a:latin typeface="Calibri" pitchFamily="34" charset="0"/>
                        </a:rPr>
                        <a:t>              22,3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003399"/>
                          </a:solidFill>
                          <a:effectLst/>
                          <a:latin typeface="Calibri" pitchFamily="34" charset="0"/>
                        </a:rPr>
                        <a:t>           75,0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003399"/>
                          </a:solidFill>
                          <a:effectLst/>
                          <a:latin typeface="Calibri" pitchFamily="34" charset="0"/>
                        </a:rPr>
                        <a:t>            2,5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003399"/>
                          </a:solidFill>
                          <a:effectLst/>
                          <a:latin typeface="Calibri" pitchFamily="34" charset="0"/>
                        </a:rPr>
                        <a:t>           2,7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003399"/>
                          </a:solidFill>
                          <a:effectLst/>
                          <a:latin typeface="Calibri" pitchFamily="34" charset="0"/>
                        </a:rPr>
                        <a:t>             100,0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471488">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1800" b="0" i="0" u="none" strike="noStrike" cap="none" normalizeH="0" baseline="0" smtClean="0">
                          <a:ln>
                            <a:noFill/>
                          </a:ln>
                          <a:solidFill>
                            <a:srgbClr val="003399"/>
                          </a:solidFill>
                          <a:effectLst/>
                          <a:latin typeface="Calibri" pitchFamily="34" charset="0"/>
                          <a:cs typeface="Times New Roman" pitchFamily="18" charset="0"/>
                        </a:rPr>
                        <a:t>AV  Ancona</a:t>
                      </a:r>
                      <a:endParaRPr kumimoji="0" lang="it-IT" sz="1800" b="0" i="0" u="none" strike="noStrike" cap="none" normalizeH="0" baseline="0" smtClean="0">
                        <a:ln>
                          <a:noFill/>
                        </a:ln>
                        <a:solidFill>
                          <a:srgbClr val="003399"/>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003399"/>
                          </a:solidFill>
                          <a:effectLst/>
                          <a:latin typeface="Calibri" pitchFamily="34" charset="0"/>
                        </a:rPr>
                        <a:t>                   5,4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003399"/>
                          </a:solidFill>
                          <a:effectLst/>
                          <a:latin typeface="Calibri" pitchFamily="34" charset="0"/>
                        </a:rPr>
                        <a:t>              23,0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003399"/>
                          </a:solidFill>
                          <a:effectLst/>
                          <a:latin typeface="Calibri" pitchFamily="34" charset="0"/>
                        </a:rPr>
                        <a:t>           74,7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003399"/>
                          </a:solidFill>
                          <a:effectLst/>
                          <a:latin typeface="Calibri" pitchFamily="34" charset="0"/>
                        </a:rPr>
                        <a:t>            2,2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003399"/>
                          </a:solidFill>
                          <a:effectLst/>
                          <a:latin typeface="Calibri" pitchFamily="34" charset="0"/>
                        </a:rPr>
                        <a:t>           2,3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003399"/>
                          </a:solidFill>
                          <a:effectLst/>
                          <a:latin typeface="Calibri" pitchFamily="34" charset="0"/>
                        </a:rPr>
                        <a:t>             100,0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376238">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1800" b="0" i="0" u="none" strike="noStrike" cap="none" normalizeH="0" baseline="0" smtClean="0">
                          <a:ln>
                            <a:noFill/>
                          </a:ln>
                          <a:solidFill>
                            <a:srgbClr val="003399"/>
                          </a:solidFill>
                          <a:effectLst/>
                          <a:latin typeface="Calibri" pitchFamily="34" charset="0"/>
                          <a:cs typeface="Times New Roman" pitchFamily="18" charset="0"/>
                        </a:rPr>
                        <a:t>AV  Macerata</a:t>
                      </a:r>
                      <a:endParaRPr kumimoji="0" lang="it-IT" sz="1800" b="0" i="0" u="none" strike="noStrike" cap="none" normalizeH="0" baseline="0" smtClean="0">
                        <a:ln>
                          <a:noFill/>
                        </a:ln>
                        <a:solidFill>
                          <a:srgbClr val="003399"/>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003399"/>
                          </a:solidFill>
                          <a:effectLst/>
                          <a:latin typeface="Calibri" pitchFamily="34" charset="0"/>
                        </a:rPr>
                        <a:t>                   5,4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003399"/>
                          </a:solidFill>
                          <a:effectLst/>
                          <a:latin typeface="Calibri" pitchFamily="34" charset="0"/>
                        </a:rPr>
                        <a:t>              24,2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003399"/>
                          </a:solidFill>
                          <a:effectLst/>
                          <a:latin typeface="Calibri" pitchFamily="34" charset="0"/>
                        </a:rPr>
                        <a:t>           73,5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003399"/>
                          </a:solidFill>
                          <a:effectLst/>
                          <a:latin typeface="Calibri" pitchFamily="34" charset="0"/>
                        </a:rPr>
                        <a:t>            2,3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003399"/>
                          </a:solidFill>
                          <a:effectLst/>
                          <a:latin typeface="Calibri" pitchFamily="34" charset="0"/>
                        </a:rPr>
                        <a:t>           2,3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003399"/>
                          </a:solidFill>
                          <a:effectLst/>
                          <a:latin typeface="Calibri" pitchFamily="34" charset="0"/>
                        </a:rPr>
                        <a:t>             100,0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519113">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1800" b="0" i="0" u="none" strike="noStrike" cap="none" normalizeH="0" baseline="0" smtClean="0">
                          <a:ln>
                            <a:noFill/>
                          </a:ln>
                          <a:solidFill>
                            <a:srgbClr val="003399"/>
                          </a:solidFill>
                          <a:effectLst/>
                          <a:latin typeface="Calibri" pitchFamily="34" charset="0"/>
                          <a:cs typeface="Times New Roman" pitchFamily="18" charset="0"/>
                        </a:rPr>
                        <a:t>AV  Ascoli Piceno  Fermo</a:t>
                      </a:r>
                      <a:endParaRPr kumimoji="0" lang="it-IT" sz="1800" b="0" i="0" u="none" strike="noStrike" cap="none" normalizeH="0" baseline="0" smtClean="0">
                        <a:ln>
                          <a:noFill/>
                        </a:ln>
                        <a:solidFill>
                          <a:srgbClr val="003399"/>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003399"/>
                          </a:solidFill>
                          <a:effectLst/>
                          <a:latin typeface="Calibri" pitchFamily="34" charset="0"/>
                        </a:rPr>
                        <a:t>                   5,3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003399"/>
                          </a:solidFill>
                          <a:effectLst/>
                          <a:latin typeface="Calibri" pitchFamily="34" charset="0"/>
                        </a:rPr>
                        <a:t>              23,0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003399"/>
                          </a:solidFill>
                          <a:effectLst/>
                          <a:latin typeface="Calibri" pitchFamily="34" charset="0"/>
                        </a:rPr>
                        <a:t>           74,1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003399"/>
                          </a:solidFill>
                          <a:effectLst/>
                          <a:latin typeface="Calibri" pitchFamily="34" charset="0"/>
                        </a:rPr>
                        <a:t>            2,8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003399"/>
                          </a:solidFill>
                          <a:effectLst/>
                          <a:latin typeface="Calibri" pitchFamily="34" charset="0"/>
                        </a:rPr>
                        <a:t>           2,9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003399"/>
                          </a:solidFill>
                          <a:effectLst/>
                          <a:latin typeface="Calibri" pitchFamily="34" charset="0"/>
                        </a:rPr>
                        <a:t>             100,0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374650">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1800" b="1" i="0" u="none" strike="noStrike" cap="none" normalizeH="0" baseline="0" dirty="0" smtClean="0">
                          <a:ln>
                            <a:noFill/>
                          </a:ln>
                          <a:solidFill>
                            <a:srgbClr val="003399"/>
                          </a:solidFill>
                          <a:effectLst/>
                          <a:latin typeface="Calibri" pitchFamily="34" charset="0"/>
                          <a:cs typeface="Times New Roman" pitchFamily="18" charset="0"/>
                        </a:rPr>
                        <a:t>Regione Marche</a:t>
                      </a:r>
                      <a:endParaRPr kumimoji="0" lang="it-IT" sz="1800" b="1" i="0" u="none" strike="noStrike" cap="none" normalizeH="0" baseline="0" dirty="0" smtClean="0">
                        <a:ln>
                          <a:noFill/>
                        </a:ln>
                        <a:solidFill>
                          <a:srgbClr val="003399"/>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FF0000"/>
                          </a:solidFill>
                          <a:effectLst/>
                          <a:latin typeface="Calibri" pitchFamily="34" charset="0"/>
                        </a:rPr>
                        <a:t>                   5,4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FF0000"/>
                          </a:solidFill>
                          <a:effectLst/>
                          <a:latin typeface="Calibri" pitchFamily="34" charset="0"/>
                        </a:rPr>
                        <a:t>              23,1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003399"/>
                          </a:solidFill>
                          <a:effectLst/>
                          <a:latin typeface="Calibri" pitchFamily="34" charset="0"/>
                        </a:rPr>
                        <a:t>           74,4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003399"/>
                          </a:solidFill>
                          <a:effectLst/>
                          <a:latin typeface="Calibri" pitchFamily="34" charset="0"/>
                        </a:rPr>
                        <a:t>            2,4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003399"/>
                          </a:solidFill>
                          <a:effectLst/>
                          <a:latin typeface="Calibri" pitchFamily="34" charset="0"/>
                        </a:rPr>
                        <a:t>           2,5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003399"/>
                          </a:solidFill>
                          <a:effectLst/>
                          <a:latin typeface="Calibri" pitchFamily="34" charset="0"/>
                        </a:rPr>
                        <a:t>             100,0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436563">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endParaRPr kumimoji="0" lang="it-IT" sz="1800" b="0" i="0" u="none" strike="noStrike" cap="none" normalizeH="0" baseline="0" smtClean="0">
                        <a:ln>
                          <a:noFill/>
                        </a:ln>
                        <a:solidFill>
                          <a:srgbClr val="003399"/>
                        </a:solidFill>
                        <a:effectLst/>
                        <a:latin typeface="Calibri" pitchFamily="34" charset="0"/>
                      </a:endParaRP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endParaRPr kumimoji="0" lang="it-IT" sz="2800" b="0" i="0" u="none" strike="noStrike" cap="none" normalizeH="0" baseline="0" smtClean="0">
                        <a:ln>
                          <a:noFill/>
                        </a:ln>
                        <a:solidFill>
                          <a:schemeClr val="tx1"/>
                        </a:solidFill>
                        <a:effectLst/>
                        <a:latin typeface="Calibri" pitchFamily="34" charset="0"/>
                      </a:endParaRP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endParaRPr kumimoji="0" lang="it-IT" sz="2800" b="0" i="0" u="none" strike="noStrike" cap="none" normalizeH="0" baseline="0" smtClean="0">
                        <a:ln>
                          <a:noFill/>
                        </a:ln>
                        <a:solidFill>
                          <a:schemeClr val="tx1"/>
                        </a:solidFill>
                        <a:effectLst/>
                        <a:latin typeface="Calibri" pitchFamily="34" charset="0"/>
                      </a:endParaRP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endParaRPr kumimoji="0" lang="it-IT" sz="2800" b="0" i="0" u="none" strike="noStrike" cap="none" normalizeH="0" baseline="0" smtClean="0">
                        <a:ln>
                          <a:noFill/>
                        </a:ln>
                        <a:solidFill>
                          <a:schemeClr val="tx1"/>
                        </a:solidFill>
                        <a:effectLst/>
                        <a:latin typeface="Calibri" pitchFamily="34" charset="0"/>
                      </a:endParaRP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endParaRPr kumimoji="0" lang="it-IT" sz="2800" b="0" i="0" u="none" strike="noStrike" cap="none" normalizeH="0" baseline="0" smtClean="0">
                        <a:ln>
                          <a:noFill/>
                        </a:ln>
                        <a:solidFill>
                          <a:schemeClr val="tx1"/>
                        </a:solidFill>
                        <a:effectLst/>
                        <a:latin typeface="Calibri" pitchFamily="34" charset="0"/>
                      </a:endParaRP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endParaRPr kumimoji="0" lang="it-IT" sz="2800" b="0" i="0" u="none" strike="noStrike" cap="none" normalizeH="0" baseline="0" smtClean="0">
                        <a:ln>
                          <a:noFill/>
                        </a:ln>
                        <a:solidFill>
                          <a:schemeClr val="tx1"/>
                        </a:solidFill>
                        <a:effectLst/>
                        <a:latin typeface="Calibri" pitchFamily="34" charset="0"/>
                      </a:endParaRP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endParaRPr kumimoji="0" lang="it-IT" sz="2800" b="0" i="0" u="none" strike="noStrike" cap="none" normalizeH="0" baseline="0" smtClean="0">
                        <a:ln>
                          <a:noFill/>
                        </a:ln>
                        <a:solidFill>
                          <a:schemeClr val="tx1"/>
                        </a:solidFill>
                        <a:effectLst/>
                        <a:latin typeface="Calibri" pitchFamily="34" charset="0"/>
                      </a:endParaRP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58" name="Gruppo 4"/>
          <p:cNvGrpSpPr>
            <a:grpSpLocks/>
          </p:cNvGrpSpPr>
          <p:nvPr/>
        </p:nvGrpSpPr>
        <p:grpSpPr bwMode="auto">
          <a:xfrm>
            <a:off x="1476375" y="1628775"/>
            <a:ext cx="6408738" cy="1219200"/>
            <a:chOff x="0" y="31735"/>
            <a:chExt cx="6096000" cy="1219200"/>
          </a:xfrm>
        </p:grpSpPr>
        <p:sp>
          <p:nvSpPr>
            <p:cNvPr id="19470" name="Rettangolo 5"/>
            <p:cNvSpPr>
              <a:spLocks noChangeArrowheads="1"/>
            </p:cNvSpPr>
            <p:nvPr/>
          </p:nvSpPr>
          <p:spPr bwMode="auto">
            <a:xfrm>
              <a:off x="0" y="31735"/>
              <a:ext cx="6096000" cy="1219200"/>
            </a:xfrm>
            <a:prstGeom prst="rect">
              <a:avLst/>
            </a:prstGeom>
            <a:solidFill>
              <a:srgbClr val="99CCFF"/>
            </a:solidFill>
            <a:ln w="9525">
              <a:noFill/>
              <a:miter lim="800000"/>
              <a:headEnd/>
              <a:tailEnd/>
            </a:ln>
          </p:spPr>
          <p:txBody>
            <a:bodyPr/>
            <a:lstStyle/>
            <a:p>
              <a:endParaRPr lang="it-IT"/>
            </a:p>
          </p:txBody>
        </p:sp>
        <p:sp>
          <p:nvSpPr>
            <p:cNvPr id="7" name="Rettangolo 6"/>
            <p:cNvSpPr/>
            <p:nvPr/>
          </p:nvSpPr>
          <p:spPr>
            <a:xfrm>
              <a:off x="0" y="31735"/>
              <a:ext cx="6096000" cy="1219200"/>
            </a:xfrm>
            <a:prstGeom prst="rect">
              <a:avLst/>
            </a:prstGeom>
          </p:spPr>
          <p:style>
            <a:lnRef idx="0">
              <a:scrgbClr r="0" g="0" b="0"/>
            </a:lnRef>
            <a:fillRef idx="0">
              <a:scrgbClr r="0" g="0" b="0"/>
            </a:fillRef>
            <a:effectRef idx="0">
              <a:scrgbClr r="0" g="0" b="0"/>
            </a:effectRef>
            <a:fontRef idx="minor">
              <a:schemeClr val="lt1">
                <a:hueOff val="0"/>
                <a:satOff val="0"/>
                <a:lumOff val="0"/>
                <a:alphaOff val="0"/>
              </a:schemeClr>
            </a:fontRef>
          </p:style>
          <p:txBody>
            <a:bodyPr lIns="182880" tIns="182880" rIns="182880" bIns="182880" anchor="ctr"/>
            <a:lstStyle/>
            <a:p>
              <a:pPr algn="ctr" defTabSz="2133600" eaLnBrk="0" hangingPunct="0">
                <a:lnSpc>
                  <a:spcPct val="90000"/>
                </a:lnSpc>
                <a:spcAft>
                  <a:spcPct val="35000"/>
                </a:spcAft>
                <a:defRPr/>
              </a:pPr>
              <a:r>
                <a:rPr lang="it-IT" sz="4800" b="1">
                  <a:solidFill>
                    <a:schemeClr val="tx1"/>
                  </a:solidFill>
                  <a:latin typeface="Calibri" pitchFamily="34" charset="0"/>
                  <a:ea typeface="MS PGothic" pitchFamily="34" charset="-128"/>
                </a:rPr>
                <a:t>23.955 alunni stranieri</a:t>
              </a:r>
            </a:p>
          </p:txBody>
        </p:sp>
      </p:grpSp>
      <p:grpSp>
        <p:nvGrpSpPr>
          <p:cNvPr id="19459" name="Gruppo 10"/>
          <p:cNvGrpSpPr>
            <a:grpSpLocks/>
          </p:cNvGrpSpPr>
          <p:nvPr/>
        </p:nvGrpSpPr>
        <p:grpSpPr bwMode="auto">
          <a:xfrm>
            <a:off x="1500188" y="2797175"/>
            <a:ext cx="2030412" cy="2560638"/>
            <a:chOff x="2976" y="1219203"/>
            <a:chExt cx="2030015" cy="2560320"/>
          </a:xfrm>
        </p:grpSpPr>
        <p:sp>
          <p:nvSpPr>
            <p:cNvPr id="19468" name="Rettangolo 11"/>
            <p:cNvSpPr>
              <a:spLocks noChangeArrowheads="1"/>
            </p:cNvSpPr>
            <p:nvPr/>
          </p:nvSpPr>
          <p:spPr bwMode="auto">
            <a:xfrm>
              <a:off x="2976" y="1219203"/>
              <a:ext cx="2030015" cy="2560320"/>
            </a:xfrm>
            <a:prstGeom prst="rect">
              <a:avLst/>
            </a:prstGeom>
            <a:solidFill>
              <a:srgbClr val="FFFF99"/>
            </a:solidFill>
            <a:ln w="25400" algn="ctr">
              <a:solidFill>
                <a:srgbClr val="FFFFFF"/>
              </a:solidFill>
              <a:miter lim="800000"/>
              <a:headEnd/>
              <a:tailEnd/>
            </a:ln>
          </p:spPr>
          <p:txBody>
            <a:bodyPr/>
            <a:lstStyle/>
            <a:p>
              <a:endParaRPr lang="it-IT"/>
            </a:p>
          </p:txBody>
        </p:sp>
        <p:sp>
          <p:nvSpPr>
            <p:cNvPr id="13" name="Rettangolo 12"/>
            <p:cNvSpPr/>
            <p:nvPr/>
          </p:nvSpPr>
          <p:spPr>
            <a:xfrm>
              <a:off x="2976" y="1219203"/>
              <a:ext cx="2030015" cy="2560320"/>
            </a:xfrm>
            <a:prstGeom prst="rect">
              <a:avLst/>
            </a:prstGeom>
          </p:spPr>
          <p:style>
            <a:lnRef idx="0">
              <a:scrgbClr r="0" g="0" b="0"/>
            </a:lnRef>
            <a:fillRef idx="0">
              <a:scrgbClr r="0" g="0" b="0"/>
            </a:fillRef>
            <a:effectRef idx="0">
              <a:scrgbClr r="0" g="0" b="0"/>
            </a:effectRef>
            <a:fontRef idx="minor">
              <a:schemeClr val="lt1"/>
            </a:fontRef>
          </p:style>
          <p:txBody>
            <a:bodyPr lIns="87630" tIns="87630" rIns="87630" bIns="87630" anchor="ctr"/>
            <a:lstStyle/>
            <a:p>
              <a:pPr algn="ctr" defTabSz="1022350" eaLnBrk="0" hangingPunct="0">
                <a:lnSpc>
                  <a:spcPct val="90000"/>
                </a:lnSpc>
                <a:spcAft>
                  <a:spcPct val="35000"/>
                </a:spcAft>
                <a:defRPr/>
              </a:pPr>
              <a:r>
                <a:rPr lang="it-IT" sz="2300" b="1">
                  <a:solidFill>
                    <a:schemeClr val="tx1"/>
                  </a:solidFill>
                  <a:latin typeface="Calibri" pitchFamily="34" charset="0"/>
                  <a:ea typeface="MS PGothic" pitchFamily="34" charset="-128"/>
                </a:rPr>
                <a:t>+ 1.937 l’aumento intervenuto nel corso dell’ultimo anno scolastico</a:t>
              </a:r>
            </a:p>
          </p:txBody>
        </p:sp>
      </p:grpSp>
      <p:grpSp>
        <p:nvGrpSpPr>
          <p:cNvPr id="19460" name="Gruppo 13"/>
          <p:cNvGrpSpPr>
            <a:grpSpLocks/>
          </p:cNvGrpSpPr>
          <p:nvPr/>
        </p:nvGrpSpPr>
        <p:grpSpPr bwMode="auto">
          <a:xfrm>
            <a:off x="3557588" y="2786063"/>
            <a:ext cx="2028825" cy="2560637"/>
            <a:chOff x="2032992" y="1219203"/>
            <a:chExt cx="2030015" cy="2560320"/>
          </a:xfrm>
        </p:grpSpPr>
        <p:sp>
          <p:nvSpPr>
            <p:cNvPr id="19466" name="Rettangolo 14"/>
            <p:cNvSpPr>
              <a:spLocks noChangeArrowheads="1"/>
            </p:cNvSpPr>
            <p:nvPr/>
          </p:nvSpPr>
          <p:spPr bwMode="auto">
            <a:xfrm>
              <a:off x="2032992" y="1219203"/>
              <a:ext cx="2030015" cy="2560320"/>
            </a:xfrm>
            <a:prstGeom prst="rect">
              <a:avLst/>
            </a:prstGeom>
            <a:solidFill>
              <a:srgbClr val="F58845"/>
            </a:solidFill>
            <a:ln w="25400" algn="ctr">
              <a:solidFill>
                <a:srgbClr val="FFFFFF"/>
              </a:solidFill>
              <a:miter lim="800000"/>
              <a:headEnd/>
              <a:tailEnd/>
            </a:ln>
          </p:spPr>
          <p:txBody>
            <a:bodyPr/>
            <a:lstStyle/>
            <a:p>
              <a:endParaRPr lang="it-IT"/>
            </a:p>
          </p:txBody>
        </p:sp>
        <p:sp>
          <p:nvSpPr>
            <p:cNvPr id="16" name="Rettangolo 15"/>
            <p:cNvSpPr/>
            <p:nvPr/>
          </p:nvSpPr>
          <p:spPr>
            <a:xfrm>
              <a:off x="2032992" y="1219203"/>
              <a:ext cx="2030015" cy="2560320"/>
            </a:xfrm>
            <a:prstGeom prst="rect">
              <a:avLst/>
            </a:prstGeom>
          </p:spPr>
          <p:style>
            <a:lnRef idx="0">
              <a:scrgbClr r="0" g="0" b="0"/>
            </a:lnRef>
            <a:fillRef idx="0">
              <a:scrgbClr r="0" g="0" b="0"/>
            </a:fillRef>
            <a:effectRef idx="0">
              <a:scrgbClr r="0" g="0" b="0"/>
            </a:effectRef>
            <a:fontRef idx="minor">
              <a:schemeClr val="lt1"/>
            </a:fontRef>
          </p:style>
          <p:txBody>
            <a:bodyPr lIns="87630" tIns="87630" rIns="87630" bIns="87630" anchor="ctr"/>
            <a:lstStyle/>
            <a:p>
              <a:pPr algn="ctr" defTabSz="1022350" eaLnBrk="0" hangingPunct="0">
                <a:lnSpc>
                  <a:spcPct val="90000"/>
                </a:lnSpc>
                <a:spcAft>
                  <a:spcPct val="35000"/>
                </a:spcAft>
                <a:defRPr/>
              </a:pPr>
              <a:r>
                <a:rPr lang="it-IT" sz="2300" b="1">
                  <a:solidFill>
                    <a:schemeClr val="tx1"/>
                  </a:solidFill>
                  <a:latin typeface="Calibri" pitchFamily="34" charset="0"/>
                  <a:ea typeface="MS PGothic" pitchFamily="34" charset="-128"/>
                </a:rPr>
                <a:t>10,7 % l’incidenza media sulla popolazione scolastica</a:t>
              </a:r>
            </a:p>
          </p:txBody>
        </p:sp>
      </p:grpSp>
      <p:grpSp>
        <p:nvGrpSpPr>
          <p:cNvPr id="19461" name="Gruppo 16"/>
          <p:cNvGrpSpPr>
            <a:grpSpLocks/>
          </p:cNvGrpSpPr>
          <p:nvPr/>
        </p:nvGrpSpPr>
        <p:grpSpPr bwMode="auto">
          <a:xfrm>
            <a:off x="5613400" y="2786063"/>
            <a:ext cx="2271713" cy="2560637"/>
            <a:chOff x="4063007" y="1219203"/>
            <a:chExt cx="2030015" cy="2560320"/>
          </a:xfrm>
        </p:grpSpPr>
        <p:sp>
          <p:nvSpPr>
            <p:cNvPr id="19464" name="Rettangolo 17"/>
            <p:cNvSpPr>
              <a:spLocks noChangeArrowheads="1"/>
            </p:cNvSpPr>
            <p:nvPr/>
          </p:nvSpPr>
          <p:spPr bwMode="auto">
            <a:xfrm>
              <a:off x="4063007" y="1219203"/>
              <a:ext cx="2030015" cy="2560320"/>
            </a:xfrm>
            <a:prstGeom prst="rect">
              <a:avLst/>
            </a:prstGeom>
            <a:solidFill>
              <a:srgbClr val="D8C262"/>
            </a:solidFill>
            <a:ln w="25400" algn="ctr">
              <a:solidFill>
                <a:srgbClr val="FFFFFF"/>
              </a:solidFill>
              <a:miter lim="800000"/>
              <a:headEnd/>
              <a:tailEnd/>
            </a:ln>
          </p:spPr>
          <p:txBody>
            <a:bodyPr/>
            <a:lstStyle/>
            <a:p>
              <a:endParaRPr lang="it-IT"/>
            </a:p>
          </p:txBody>
        </p:sp>
        <p:sp>
          <p:nvSpPr>
            <p:cNvPr id="19" name="Rettangolo 18"/>
            <p:cNvSpPr/>
            <p:nvPr/>
          </p:nvSpPr>
          <p:spPr>
            <a:xfrm>
              <a:off x="4063007" y="1219203"/>
              <a:ext cx="2030015" cy="2560320"/>
            </a:xfrm>
            <a:prstGeom prst="rect">
              <a:avLst/>
            </a:prstGeom>
          </p:spPr>
          <p:style>
            <a:lnRef idx="0">
              <a:scrgbClr r="0" g="0" b="0"/>
            </a:lnRef>
            <a:fillRef idx="0">
              <a:scrgbClr r="0" g="0" b="0"/>
            </a:fillRef>
            <a:effectRef idx="0">
              <a:scrgbClr r="0" g="0" b="0"/>
            </a:effectRef>
            <a:fontRef idx="minor">
              <a:schemeClr val="lt1"/>
            </a:fontRef>
          </p:style>
          <p:txBody>
            <a:bodyPr lIns="87630" tIns="87630" rIns="87630" bIns="87630" anchor="ctr"/>
            <a:lstStyle/>
            <a:p>
              <a:pPr algn="ctr" defTabSz="1022350" eaLnBrk="0" hangingPunct="0">
                <a:lnSpc>
                  <a:spcPct val="90000"/>
                </a:lnSpc>
                <a:spcAft>
                  <a:spcPct val="35000"/>
                </a:spcAft>
                <a:defRPr/>
              </a:pPr>
              <a:r>
                <a:rPr lang="it-IT" sz="2300" b="1">
                  <a:solidFill>
                    <a:schemeClr val="tx1"/>
                  </a:solidFill>
                  <a:latin typeface="Calibri" pitchFamily="34" charset="0"/>
                  <a:ea typeface="MS PGothic" pitchFamily="34" charset="-128"/>
                </a:rPr>
                <a:t>Maggiore concentrazione nella scuola elementare e media</a:t>
              </a:r>
            </a:p>
          </p:txBody>
        </p:sp>
      </p:grpSp>
      <p:sp>
        <p:nvSpPr>
          <p:cNvPr id="19462" name="CasellaDiTesto 20"/>
          <p:cNvSpPr txBox="1">
            <a:spLocks noChangeArrowheads="1"/>
          </p:cNvSpPr>
          <p:nvPr/>
        </p:nvSpPr>
        <p:spPr bwMode="auto">
          <a:xfrm>
            <a:off x="1042988" y="981075"/>
            <a:ext cx="6858000" cy="457200"/>
          </a:xfrm>
          <a:prstGeom prst="rect">
            <a:avLst/>
          </a:prstGeom>
          <a:noFill/>
          <a:ln w="9525">
            <a:noFill/>
            <a:miter lim="800000"/>
            <a:headEnd/>
            <a:tailEnd/>
          </a:ln>
        </p:spPr>
        <p:txBody>
          <a:bodyPr>
            <a:spAutoFit/>
          </a:bodyPr>
          <a:lstStyle/>
          <a:p>
            <a:pPr algn="ctr" eaLnBrk="0" hangingPunct="0"/>
            <a:r>
              <a:rPr lang="it-IT" sz="2400" b="1">
                <a:solidFill>
                  <a:srgbClr val="002060"/>
                </a:solidFill>
                <a:latin typeface="Calibri" pitchFamily="34" charset="0"/>
                <a:ea typeface="MS PGothic" pitchFamily="34" charset="-128"/>
              </a:rPr>
              <a:t>Presenza degli alunni di origine straniera a.s. 08-09</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ma 4"/>
          <p:cNvGraphicFramePr/>
          <p:nvPr/>
        </p:nvGraphicFramePr>
        <p:xfrm>
          <a:off x="631825" y="996376"/>
          <a:ext cx="7786713" cy="6885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0486" name="Picture 6" descr="stats"/>
          <p:cNvPicPr>
            <a:picLocks noChangeAspect="1" noChangeArrowheads="1"/>
          </p:cNvPicPr>
          <p:nvPr/>
        </p:nvPicPr>
        <p:blipFill>
          <a:blip r:embed="rId8" cstate="print"/>
          <a:srcRect/>
          <a:stretch>
            <a:fillRect/>
          </a:stretch>
        </p:blipFill>
        <p:spPr bwMode="auto">
          <a:xfrm>
            <a:off x="827088" y="1690688"/>
            <a:ext cx="7408862" cy="4551362"/>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Grp="1" noChangeArrowheads="1"/>
          </p:cNvSpPr>
          <p:nvPr>
            <p:ph type="ctrTitle" idx="4294967295"/>
          </p:nvPr>
        </p:nvSpPr>
        <p:spPr>
          <a:xfrm>
            <a:off x="684213" y="981075"/>
            <a:ext cx="7964487" cy="1223963"/>
          </a:xfrm>
        </p:spPr>
        <p:txBody>
          <a:bodyPr anchor="b"/>
          <a:lstStyle/>
          <a:p>
            <a:pPr eaLnBrk="1" hangingPunct="1"/>
            <a:r>
              <a:rPr lang="it-IT" sz="4500" b="1" smtClean="0">
                <a:solidFill>
                  <a:srgbClr val="003399"/>
                </a:solidFill>
                <a:effectLst>
                  <a:outerShdw blurRad="38100" dist="38100" dir="2700000" algn="tl">
                    <a:srgbClr val="C0C0C0"/>
                  </a:outerShdw>
                </a:effectLst>
                <a:latin typeface="Calibri" pitchFamily="34" charset="0"/>
              </a:rPr>
              <a:t>Legge Regionale </a:t>
            </a:r>
            <a:br>
              <a:rPr lang="it-IT" sz="4500" b="1" smtClean="0">
                <a:solidFill>
                  <a:srgbClr val="003399"/>
                </a:solidFill>
                <a:effectLst>
                  <a:outerShdw blurRad="38100" dist="38100" dir="2700000" algn="tl">
                    <a:srgbClr val="C0C0C0"/>
                  </a:outerShdw>
                </a:effectLst>
                <a:latin typeface="Calibri" pitchFamily="34" charset="0"/>
              </a:rPr>
            </a:br>
            <a:r>
              <a:rPr lang="it-IT" sz="4500" b="1" smtClean="0">
                <a:solidFill>
                  <a:srgbClr val="003399"/>
                </a:solidFill>
                <a:effectLst>
                  <a:outerShdw blurRad="38100" dist="38100" dir="2700000" algn="tl">
                    <a:srgbClr val="C0C0C0"/>
                  </a:outerShdw>
                </a:effectLst>
                <a:latin typeface="Calibri" pitchFamily="34" charset="0"/>
              </a:rPr>
              <a:t>n.9 del 13 maggio 2003</a:t>
            </a:r>
          </a:p>
        </p:txBody>
      </p:sp>
      <p:sp>
        <p:nvSpPr>
          <p:cNvPr id="165891" name="Rectangle 3"/>
          <p:cNvSpPr>
            <a:spLocks noGrp="1" noChangeArrowheads="1"/>
          </p:cNvSpPr>
          <p:nvPr>
            <p:ph type="subTitle" idx="4294967295"/>
          </p:nvPr>
        </p:nvSpPr>
        <p:spPr>
          <a:xfrm>
            <a:off x="611188" y="2727325"/>
            <a:ext cx="8062912" cy="3143250"/>
          </a:xfrm>
        </p:spPr>
        <p:txBody>
          <a:bodyPr/>
          <a:lstStyle/>
          <a:p>
            <a:pPr marL="0" indent="0" algn="just" eaLnBrk="1" hangingPunct="1">
              <a:lnSpc>
                <a:spcPct val="90000"/>
              </a:lnSpc>
              <a:buFont typeface="Arial" charset="0"/>
              <a:buNone/>
            </a:pPr>
            <a:r>
              <a:rPr lang="it-IT" sz="4500" b="1" smtClean="0">
                <a:effectLst>
                  <a:outerShdw blurRad="38100" dist="38100" dir="2700000" algn="tl">
                    <a:srgbClr val="C0C0C0"/>
                  </a:outerShdw>
                </a:effectLst>
                <a:latin typeface="Calibri" pitchFamily="34" charset="0"/>
              </a:rPr>
              <a:t>Disciplina per la realizzazione e gestione di servizi per l’infanzia, per l’adolescenza e per il sostegno alle funzioni genitoriali e alle famiglie. </a:t>
            </a:r>
          </a:p>
          <a:p>
            <a:pPr marL="0" indent="0" eaLnBrk="1" hangingPunct="1">
              <a:lnSpc>
                <a:spcPct val="90000"/>
              </a:lnSpc>
              <a:buFont typeface="Arial" charset="0"/>
              <a:buNone/>
            </a:pPr>
            <a:endParaRPr lang="it-IT" sz="3000" b="1" smtClean="0">
              <a:effectLst>
                <a:outerShdw blurRad="38100" dist="38100" dir="2700000" algn="tl">
                  <a:srgbClr val="C0C0C0"/>
                </a:outerShdw>
              </a:effectLst>
              <a:latin typeface="Calibri" pitchFamily="34" charset="0"/>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a:spLocks noGrp="1" noChangeArrowheads="1"/>
          </p:cNvSpPr>
          <p:nvPr>
            <p:ph type="ctrTitle" idx="4294967295"/>
          </p:nvPr>
        </p:nvSpPr>
        <p:spPr>
          <a:xfrm>
            <a:off x="539750" y="1125538"/>
            <a:ext cx="7561263" cy="1517644"/>
          </a:xfrm>
        </p:spPr>
        <p:txBody>
          <a:bodyPr anchor="b"/>
          <a:lstStyle/>
          <a:p>
            <a:pPr eaLnBrk="1" hangingPunct="1"/>
            <a:r>
              <a:rPr lang="it-IT" sz="4500" b="1" dirty="0" smtClean="0">
                <a:solidFill>
                  <a:srgbClr val="003399"/>
                </a:solidFill>
                <a:effectLst>
                  <a:outerShdw blurRad="38100" dist="38100" dir="2700000" algn="tl">
                    <a:srgbClr val="C0C0C0"/>
                  </a:outerShdw>
                </a:effectLst>
                <a:latin typeface="Calibri" pitchFamily="34" charset="0"/>
              </a:rPr>
              <a:t>DGR 643 </a:t>
            </a:r>
            <a:br>
              <a:rPr lang="it-IT" sz="4500" b="1" dirty="0" smtClean="0">
                <a:solidFill>
                  <a:srgbClr val="003399"/>
                </a:solidFill>
                <a:effectLst>
                  <a:outerShdw blurRad="38100" dist="38100" dir="2700000" algn="tl">
                    <a:srgbClr val="C0C0C0"/>
                  </a:outerShdw>
                </a:effectLst>
                <a:latin typeface="Calibri" pitchFamily="34" charset="0"/>
              </a:rPr>
            </a:br>
            <a:r>
              <a:rPr lang="it-IT" sz="4500" b="1" dirty="0" smtClean="0">
                <a:solidFill>
                  <a:srgbClr val="003399"/>
                </a:solidFill>
                <a:effectLst>
                  <a:outerShdw blurRad="38100" dist="38100" dir="2700000" algn="tl">
                    <a:srgbClr val="C0C0C0"/>
                  </a:outerShdw>
                </a:effectLst>
                <a:latin typeface="Calibri" pitchFamily="34" charset="0"/>
              </a:rPr>
              <a:t>del 15/06/2004</a:t>
            </a:r>
          </a:p>
        </p:txBody>
      </p:sp>
      <p:sp>
        <p:nvSpPr>
          <p:cNvPr id="166915" name="Rectangle 3"/>
          <p:cNvSpPr>
            <a:spLocks noGrp="1" noChangeArrowheads="1"/>
          </p:cNvSpPr>
          <p:nvPr>
            <p:ph type="subTitle" idx="4294967295"/>
          </p:nvPr>
        </p:nvSpPr>
        <p:spPr>
          <a:xfrm>
            <a:off x="539750" y="3284538"/>
            <a:ext cx="8208963" cy="1485900"/>
          </a:xfrm>
        </p:spPr>
        <p:txBody>
          <a:bodyPr/>
          <a:lstStyle/>
          <a:p>
            <a:pPr marL="0" indent="0" eaLnBrk="1" hangingPunct="1">
              <a:lnSpc>
                <a:spcPct val="80000"/>
              </a:lnSpc>
              <a:buFont typeface="Arial" charset="0"/>
              <a:buNone/>
            </a:pPr>
            <a:r>
              <a:rPr lang="it-IT" sz="3600" b="1" dirty="0" smtClean="0">
                <a:effectLst>
                  <a:outerShdw blurRad="38100" dist="38100" dir="2700000" algn="tl">
                    <a:srgbClr val="C0C0C0"/>
                  </a:outerShdw>
                </a:effectLst>
                <a:latin typeface="Calibri" pitchFamily="34" charset="0"/>
              </a:rPr>
              <a:t>Sistema dei Servizi per l’Infanzia e l’Adolescenza della Regione Marche: </a:t>
            </a:r>
          </a:p>
          <a:p>
            <a:pPr marL="0" indent="0" eaLnBrk="1" hangingPunct="1">
              <a:lnSpc>
                <a:spcPct val="80000"/>
              </a:lnSpc>
              <a:buFont typeface="Arial" charset="0"/>
              <a:buNone/>
            </a:pPr>
            <a:r>
              <a:rPr lang="it-IT" sz="3600" b="1" dirty="0" smtClean="0">
                <a:effectLst>
                  <a:outerShdw blurRad="38100" dist="38100" dir="2700000" algn="tl">
                    <a:srgbClr val="C0C0C0"/>
                  </a:outerShdw>
                </a:effectLst>
                <a:latin typeface="Calibri" pitchFamily="34" charset="0"/>
              </a:rPr>
              <a:t>Sviluppo programmatico e organizzativo</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CasellaDiTesto 2"/>
          <p:cNvSpPr txBox="1">
            <a:spLocks noChangeArrowheads="1"/>
          </p:cNvSpPr>
          <p:nvPr/>
        </p:nvSpPr>
        <p:spPr bwMode="auto">
          <a:xfrm>
            <a:off x="714375" y="2428875"/>
            <a:ext cx="7072313" cy="369888"/>
          </a:xfrm>
          <a:prstGeom prst="rect">
            <a:avLst/>
          </a:prstGeom>
          <a:noFill/>
          <a:ln w="9525">
            <a:noFill/>
            <a:miter lim="800000"/>
            <a:headEnd/>
            <a:tailEnd/>
          </a:ln>
        </p:spPr>
        <p:txBody>
          <a:bodyPr>
            <a:spAutoFit/>
          </a:bodyPr>
          <a:lstStyle/>
          <a:p>
            <a:endParaRPr lang="it-IT"/>
          </a:p>
        </p:txBody>
      </p:sp>
      <p:sp>
        <p:nvSpPr>
          <p:cNvPr id="4" name="CasellaDiTesto 3"/>
          <p:cNvSpPr txBox="1"/>
          <p:nvPr/>
        </p:nvSpPr>
        <p:spPr>
          <a:xfrm>
            <a:off x="866775" y="1785938"/>
            <a:ext cx="7072313" cy="4432300"/>
          </a:xfrm>
          <a:prstGeom prst="rect">
            <a:avLst/>
          </a:prstGeom>
          <a:noFill/>
        </p:spPr>
        <p:txBody>
          <a:bodyPr>
            <a:spAutoFit/>
          </a:bodyPr>
          <a:lstStyle/>
          <a:p>
            <a:pPr marL="342900" indent="-342900">
              <a:buFont typeface="+mj-lt"/>
              <a:buAutoNum type="arabicPeriod"/>
              <a:defRPr/>
            </a:pPr>
            <a:r>
              <a:rPr lang="it-IT" sz="2400" b="1" dirty="0"/>
              <a:t>  nidi d'infanzia; </a:t>
            </a:r>
          </a:p>
          <a:p>
            <a:pPr marL="342900" indent="-342900">
              <a:buFont typeface="+mj-lt"/>
              <a:buAutoNum type="arabicPeriod"/>
              <a:defRPr/>
            </a:pPr>
            <a:r>
              <a:rPr lang="it-IT" sz="2400" b="1" dirty="0"/>
              <a:t>  centri per l'infanzia; </a:t>
            </a:r>
          </a:p>
          <a:p>
            <a:pPr marL="536575" indent="-536575">
              <a:buFont typeface="+mj-lt"/>
              <a:buAutoNum type="arabicPeriod"/>
              <a:defRPr/>
            </a:pPr>
            <a:r>
              <a:rPr lang="it-IT" sz="2400" b="1" dirty="0"/>
              <a:t>spazi per bambini, bambine e per      famiglie; </a:t>
            </a:r>
          </a:p>
          <a:p>
            <a:pPr marL="536575" indent="-536575">
              <a:buFont typeface="+mj-lt"/>
              <a:buAutoNum type="arabicPeriod"/>
              <a:defRPr/>
            </a:pPr>
            <a:r>
              <a:rPr lang="it-IT" sz="2400" b="1" dirty="0"/>
              <a:t>centri di aggregazione per bambini,   bambine e adolescenti; </a:t>
            </a:r>
          </a:p>
          <a:p>
            <a:pPr marL="536575" indent="-536575">
              <a:buFont typeface="+mj-lt"/>
              <a:buAutoNum type="arabicPeriod"/>
              <a:defRPr/>
            </a:pPr>
            <a:r>
              <a:rPr lang="it-IT" sz="2400" b="1" dirty="0"/>
              <a:t>servizi itineranti; </a:t>
            </a:r>
          </a:p>
          <a:p>
            <a:pPr marL="536575" indent="-536575">
              <a:buFont typeface="+mj-lt"/>
              <a:buAutoNum type="arabicPeriod"/>
              <a:defRPr/>
            </a:pPr>
            <a:r>
              <a:rPr lang="it-IT" sz="2400" b="1" dirty="0"/>
              <a:t>servizi domiciliari di sostegno alle funzioni educative familiari; </a:t>
            </a:r>
          </a:p>
          <a:p>
            <a:pPr marL="536575" indent="-536575">
              <a:buFont typeface="+mj-lt"/>
              <a:buAutoNum type="arabicPeriod"/>
              <a:defRPr/>
            </a:pPr>
            <a:r>
              <a:rPr lang="it-IT" sz="2400" b="1" dirty="0"/>
              <a:t>servizi di sostegno alle funzioni genitoriali </a:t>
            </a:r>
          </a:p>
          <a:p>
            <a:pPr>
              <a:defRPr/>
            </a:pPr>
            <a:endParaRPr lang="it-IT" dirty="0"/>
          </a:p>
        </p:txBody>
      </p:sp>
      <p:sp>
        <p:nvSpPr>
          <p:cNvPr id="31748" name="CasellaDiTesto 4"/>
          <p:cNvSpPr txBox="1">
            <a:spLocks noChangeArrowheads="1"/>
          </p:cNvSpPr>
          <p:nvPr/>
        </p:nvSpPr>
        <p:spPr bwMode="auto">
          <a:xfrm>
            <a:off x="755650" y="981075"/>
            <a:ext cx="7072313" cy="701675"/>
          </a:xfrm>
          <a:prstGeom prst="rect">
            <a:avLst/>
          </a:prstGeom>
          <a:noFill/>
          <a:ln w="9525">
            <a:noFill/>
            <a:miter lim="800000"/>
            <a:headEnd/>
            <a:tailEnd/>
          </a:ln>
        </p:spPr>
        <p:txBody>
          <a:bodyPr>
            <a:spAutoFit/>
          </a:bodyPr>
          <a:lstStyle/>
          <a:p>
            <a:pPr>
              <a:defRPr/>
            </a:pPr>
            <a:r>
              <a:rPr lang="it-IT" sz="4000" b="1" dirty="0">
                <a:solidFill>
                  <a:srgbClr val="003399"/>
                </a:solidFill>
                <a:effectLst>
                  <a:outerShdw blurRad="38100" dist="38100" dir="2700000" algn="tl">
                    <a:srgbClr val="C0C0C0"/>
                  </a:outerShdw>
                </a:effectLst>
                <a:latin typeface="Calibri" pitchFamily="34" charset="0"/>
                <a:ea typeface="+mj-ea"/>
                <a:cs typeface="+mj-cs"/>
              </a:rPr>
              <a:t>LR. 9/2003 – SERVIZI</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ttangolo 2"/>
          <p:cNvSpPr>
            <a:spLocks noChangeArrowheads="1"/>
          </p:cNvSpPr>
          <p:nvPr/>
        </p:nvSpPr>
        <p:spPr bwMode="auto">
          <a:xfrm>
            <a:off x="214313" y="1285875"/>
            <a:ext cx="8715375" cy="4800600"/>
          </a:xfrm>
          <a:prstGeom prst="rect">
            <a:avLst/>
          </a:prstGeom>
          <a:noFill/>
          <a:ln w="9525">
            <a:noFill/>
            <a:miter lim="800000"/>
            <a:headEnd/>
            <a:tailEnd/>
          </a:ln>
        </p:spPr>
        <p:txBody>
          <a:bodyPr>
            <a:spAutoFit/>
          </a:bodyPr>
          <a:lstStyle/>
          <a:p>
            <a:pPr algn="just"/>
            <a:r>
              <a:rPr lang="it-IT" dirty="0"/>
              <a:t>È </a:t>
            </a:r>
            <a:r>
              <a:rPr lang="it-IT" b="1" dirty="0"/>
              <a:t>nido d'infanzia </a:t>
            </a:r>
            <a:r>
              <a:rPr lang="it-IT" dirty="0"/>
              <a:t>il servizio educativo che accoglie bambini e bambine in età compresa tra tre mesi e tre anni, con la funzione di promuoverne il benessere psicofisico, favorirne lo sviluppo delle competenze ed abilità, contribuire alla formazione della loro identità personale e sociale, sostenere ed affiancare le famiglie nel compito di assicurare le condizioni migliori per la loro crescita. Il nido facilita anche l'accesso delle donne al lavoro in un quadro di pari opportunità, equità e reciprocità per entrambi i genitori. Il nido promuove la partecipazione attiva della famiglia alla costruzione del percorso educativo e la continuità educativa con l'ambiente sociale, anche attraverso processi di socializzazione e collaborazione con gli operatori e con gli strumenti di partecipazione della scuola dell'infanzia, secondo progetti pedagogici integrati. Il nido favorisce inoltre la prevenzione di ogni forma di emarginazione, anche attraverso un'opera di promozione culturale e di informazione sulle problematiche della prima infanzia, coinvolgendo la comunità locale e garantendo l'inserimento dei bambini che presentano svantaggi psicofisici e sociali, favorendone pari opportunità di sviluppo. </a:t>
            </a:r>
          </a:p>
        </p:txBody>
      </p:sp>
      <p:sp>
        <p:nvSpPr>
          <p:cNvPr id="4" name="Rectangle 2"/>
          <p:cNvSpPr txBox="1">
            <a:spLocks noChangeArrowheads="1"/>
          </p:cNvSpPr>
          <p:nvPr/>
        </p:nvSpPr>
        <p:spPr>
          <a:xfrm>
            <a:off x="0" y="692150"/>
            <a:ext cx="7561263" cy="595313"/>
          </a:xfrm>
          <a:prstGeom prst="rect">
            <a:avLst/>
          </a:prstGeom>
        </p:spPr>
        <p:txBody>
          <a:bodyPr lIns="0" rIns="0" bIns="0" anchor="b">
            <a:normAutofit fontScale="97500" lnSpcReduction="10000"/>
          </a:bodyPr>
          <a:lstStyle/>
          <a:p>
            <a:pPr fontAlgn="auto">
              <a:spcAft>
                <a:spcPts val="0"/>
              </a:spcAft>
              <a:defRPr/>
            </a:pPr>
            <a:r>
              <a:rPr lang="it-IT" sz="4000" b="1" dirty="0">
                <a:solidFill>
                  <a:srgbClr val="003399"/>
                </a:solidFill>
                <a:effectLst>
                  <a:outerShdw blurRad="38100" dist="38100" dir="2700000" algn="tl">
                    <a:srgbClr val="C0C0C0"/>
                  </a:outerShdw>
                </a:effectLst>
                <a:latin typeface="Calibri" pitchFamily="34" charset="0"/>
                <a:ea typeface="+mj-ea"/>
                <a:cs typeface="+mj-cs"/>
              </a:rPr>
              <a:t>       NIDI</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ttangolo 3"/>
          <p:cNvSpPr>
            <a:spLocks noChangeArrowheads="1"/>
          </p:cNvSpPr>
          <p:nvPr/>
        </p:nvSpPr>
        <p:spPr bwMode="auto">
          <a:xfrm>
            <a:off x="142875" y="1714500"/>
            <a:ext cx="8643938" cy="4154488"/>
          </a:xfrm>
          <a:prstGeom prst="rect">
            <a:avLst/>
          </a:prstGeom>
          <a:noFill/>
          <a:ln w="9525">
            <a:noFill/>
            <a:miter lim="800000"/>
            <a:headEnd/>
            <a:tailEnd/>
          </a:ln>
        </p:spPr>
        <p:txBody>
          <a:bodyPr>
            <a:spAutoFit/>
          </a:bodyPr>
          <a:lstStyle/>
          <a:p>
            <a:pPr algn="just"/>
            <a:r>
              <a:rPr lang="it-IT" sz="2400" dirty="0"/>
              <a:t>Sono </a:t>
            </a:r>
            <a:r>
              <a:rPr lang="it-IT" sz="2400" b="1" dirty="0"/>
              <a:t>centri per l'infanzia </a:t>
            </a:r>
            <a:r>
              <a:rPr lang="it-IT" sz="2400" dirty="0"/>
              <a:t>i servizi che accolgono bambini e bambine in età compresa tra tre mesi e tre anni e svolgono le funzioni previste per il nido d'infanzia, in forma più flessibile e articolata, con orari, modalità organizzative e di accesso tali da consentire alle famiglie maggiori opzioni, quali frequenze diversificate e fruizioni parziali o temporanee. I centri per l'infanzia possono anche prevedere attività di integrazione fra nido e scuola dell'infanzia, nonché spazi di aggregazione per bambini e genitori. </a:t>
            </a:r>
          </a:p>
        </p:txBody>
      </p:sp>
      <p:sp>
        <p:nvSpPr>
          <p:cNvPr id="5" name="Rectangle 2"/>
          <p:cNvSpPr txBox="1">
            <a:spLocks noChangeArrowheads="1"/>
          </p:cNvSpPr>
          <p:nvPr/>
        </p:nvSpPr>
        <p:spPr>
          <a:xfrm>
            <a:off x="0" y="549275"/>
            <a:ext cx="7561263" cy="1079500"/>
          </a:xfrm>
          <a:prstGeom prst="rect">
            <a:avLst/>
          </a:prstGeom>
        </p:spPr>
        <p:txBody>
          <a:bodyPr lIns="0" rIns="0" bIns="0" anchor="b">
            <a:normAutofit fontScale="97500"/>
          </a:bodyPr>
          <a:lstStyle/>
          <a:p>
            <a:pPr fontAlgn="auto">
              <a:spcAft>
                <a:spcPts val="0"/>
              </a:spcAft>
              <a:defRPr/>
            </a:pPr>
            <a:r>
              <a:rPr lang="it-IT" sz="4000" b="1" dirty="0">
                <a:solidFill>
                  <a:srgbClr val="003399"/>
                </a:solidFill>
                <a:effectLst>
                  <a:outerShdw blurRad="38100" dist="38100" dir="2700000" algn="tl">
                    <a:srgbClr val="C0C0C0"/>
                  </a:outerShdw>
                </a:effectLst>
                <a:latin typeface="Calibri" pitchFamily="34" charset="0"/>
                <a:ea typeface="+mj-ea"/>
                <a:cs typeface="+mj-cs"/>
              </a:rPr>
              <a:t>      CENTRI PER L’INFANZIA</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ttangolo 2"/>
          <p:cNvSpPr>
            <a:spLocks noChangeArrowheads="1"/>
          </p:cNvSpPr>
          <p:nvPr/>
        </p:nvSpPr>
        <p:spPr bwMode="auto">
          <a:xfrm>
            <a:off x="428625" y="1997075"/>
            <a:ext cx="8143875" cy="3970338"/>
          </a:xfrm>
          <a:prstGeom prst="rect">
            <a:avLst/>
          </a:prstGeom>
          <a:noFill/>
          <a:ln w="9525">
            <a:noFill/>
            <a:miter lim="800000"/>
            <a:headEnd/>
            <a:tailEnd/>
          </a:ln>
        </p:spPr>
        <p:txBody>
          <a:bodyPr>
            <a:spAutoFit/>
          </a:bodyPr>
          <a:lstStyle/>
          <a:p>
            <a:pPr algn="just"/>
            <a:r>
              <a:rPr lang="it-IT" sz="2800" dirty="0"/>
              <a:t>Sono </a:t>
            </a:r>
            <a:r>
              <a:rPr lang="it-IT" sz="2800" b="1" dirty="0"/>
              <a:t>spazi per bambini</a:t>
            </a:r>
            <a:r>
              <a:rPr lang="it-IT" sz="2800" dirty="0"/>
              <a:t>, bambine e per famiglie i servizi per l'infanzia destinati al sostegno di iniziative di prevalente interesse ludico, relazionale e socio-culturale, di aggregazione sociale, di reciprocità tra adulti e bambini, nonché di incontro, confronto e formazione fra genitori, figure parentali, o loro sostituti ed educatori del servizio </a:t>
            </a:r>
          </a:p>
        </p:txBody>
      </p:sp>
      <p:sp>
        <p:nvSpPr>
          <p:cNvPr id="4" name="Rectangle 2"/>
          <p:cNvSpPr txBox="1">
            <a:spLocks noChangeArrowheads="1"/>
          </p:cNvSpPr>
          <p:nvPr/>
        </p:nvSpPr>
        <p:spPr>
          <a:xfrm>
            <a:off x="0" y="692150"/>
            <a:ext cx="7561263" cy="1079500"/>
          </a:xfrm>
          <a:prstGeom prst="rect">
            <a:avLst/>
          </a:prstGeom>
        </p:spPr>
        <p:txBody>
          <a:bodyPr lIns="0" rIns="0" bIns="0" anchor="b">
            <a:normAutofit fontScale="97500"/>
          </a:bodyPr>
          <a:lstStyle/>
          <a:p>
            <a:pPr fontAlgn="auto">
              <a:spcAft>
                <a:spcPts val="0"/>
              </a:spcAft>
              <a:defRPr/>
            </a:pPr>
            <a:r>
              <a:rPr lang="it-IT" sz="4000" b="1" dirty="0">
                <a:solidFill>
                  <a:srgbClr val="003399"/>
                </a:solidFill>
                <a:effectLst>
                  <a:outerShdw blurRad="38100" dist="38100" dir="2700000" algn="tl">
                    <a:srgbClr val="C0C0C0"/>
                  </a:outerShdw>
                </a:effectLst>
                <a:latin typeface="Calibri" pitchFamily="34" charset="0"/>
                <a:ea typeface="+mj-ea"/>
                <a:cs typeface="+mj-cs"/>
              </a:rPr>
              <a:t>      SPAZI BAMBINI E BAMBINE</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395288" y="981075"/>
            <a:ext cx="7204075" cy="1079500"/>
          </a:xfrm>
          <a:prstGeom prst="rect">
            <a:avLst/>
          </a:prstGeom>
        </p:spPr>
        <p:txBody>
          <a:bodyPr lIns="0" rIns="0" bIns="0" anchor="b">
            <a:normAutofit/>
          </a:bodyPr>
          <a:lstStyle/>
          <a:p>
            <a:pPr>
              <a:lnSpc>
                <a:spcPct val="90000"/>
              </a:lnSpc>
            </a:pPr>
            <a:r>
              <a:rPr lang="it-IT" sz="3600" b="1">
                <a:solidFill>
                  <a:srgbClr val="003399"/>
                </a:solidFill>
                <a:effectLst>
                  <a:outerShdw blurRad="38100" dist="38100" dir="2700000" algn="tl">
                    <a:srgbClr val="C0C0C0"/>
                  </a:outerShdw>
                </a:effectLst>
                <a:latin typeface="Calibri" pitchFamily="34" charset="0"/>
              </a:rPr>
              <a:t>CENTRI AGGREGAZIONE BAMBINI, BAMBINE E ADOLESCENTI</a:t>
            </a:r>
          </a:p>
        </p:txBody>
      </p:sp>
      <p:sp>
        <p:nvSpPr>
          <p:cNvPr id="27652" name="Rettangolo 3"/>
          <p:cNvSpPr>
            <a:spLocks noChangeArrowheads="1"/>
          </p:cNvSpPr>
          <p:nvPr/>
        </p:nvSpPr>
        <p:spPr bwMode="auto">
          <a:xfrm>
            <a:off x="285750" y="2214563"/>
            <a:ext cx="8572500" cy="3108325"/>
          </a:xfrm>
          <a:prstGeom prst="rect">
            <a:avLst/>
          </a:prstGeom>
          <a:noFill/>
          <a:ln w="9525">
            <a:noFill/>
            <a:miter lim="800000"/>
            <a:headEnd/>
            <a:tailEnd/>
          </a:ln>
        </p:spPr>
        <p:txBody>
          <a:bodyPr>
            <a:spAutoFit/>
          </a:bodyPr>
          <a:lstStyle/>
          <a:p>
            <a:pPr algn="just"/>
            <a:r>
              <a:rPr lang="it-IT" sz="2800" dirty="0"/>
              <a:t>Sono </a:t>
            </a:r>
            <a:r>
              <a:rPr lang="it-IT" sz="2800" b="1" dirty="0"/>
              <a:t>centri di aggregazione </a:t>
            </a:r>
            <a:r>
              <a:rPr lang="it-IT" sz="2800" dirty="0"/>
              <a:t>per bambini, bambine e per adolescenti i servizi, comunque denominati: centri ludici polivalenti, punti di incontro e altri servizi, che svolgono attività per favorire e promuovere la socializzazione, anche intergene-razionale e la condivisione di interessi e attività culturali.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
          <p:cNvSpPr>
            <a:spLocks noGrp="1" noChangeArrowheads="1"/>
          </p:cNvSpPr>
          <p:nvPr>
            <p:ph idx="4294967295"/>
          </p:nvPr>
        </p:nvSpPr>
        <p:spPr>
          <a:xfrm>
            <a:off x="566738" y="1285875"/>
            <a:ext cx="8001000" cy="4733925"/>
          </a:xfrm>
        </p:spPr>
        <p:txBody>
          <a:bodyPr>
            <a:normAutofit/>
          </a:bodyPr>
          <a:lstStyle/>
          <a:p>
            <a:pPr algn="ctr">
              <a:buFont typeface="Arial" charset="0"/>
              <a:buNone/>
            </a:pPr>
            <a:r>
              <a:rPr lang="it-IT" sz="4300" b="1" i="1" smtClean="0">
                <a:effectLst>
                  <a:outerShdw blurRad="38100" dist="38100" dir="2700000" algn="tl">
                    <a:srgbClr val="C0C0C0"/>
                  </a:outerShdw>
                </a:effectLst>
                <a:latin typeface="Arial Black" pitchFamily="34" charset="0"/>
              </a:rPr>
              <a:t>COSTRUIRE, GESTIRE E IMPLEMENTARE IL SISTEMA DEI SERVIZI EDUCATIVI PER LA PRIMA INFANZIA</a:t>
            </a:r>
          </a:p>
          <a:p>
            <a:pPr algn="ctr">
              <a:buFont typeface="Arial" charset="0"/>
              <a:buNone/>
            </a:pPr>
            <a:r>
              <a:rPr lang="it-IT" sz="4000" b="1" i="1" smtClean="0">
                <a:effectLst>
                  <a:outerShdw blurRad="38100" dist="38100" dir="2700000" algn="tl">
                    <a:srgbClr val="C0C0C0"/>
                  </a:outerShdw>
                </a:effectLst>
                <a:latin typeface="Arial Black" pitchFamily="34" charset="0"/>
              </a:rPr>
              <a:t> </a:t>
            </a:r>
          </a:p>
          <a:p>
            <a:pPr algn="ctr">
              <a:buFont typeface="Arial" charset="0"/>
              <a:buNone/>
            </a:pPr>
            <a:endParaRPr lang="it-IT" b="1" smtClean="0">
              <a:effectLst>
                <a:outerShdw blurRad="38100" dist="38100" dir="2700000" algn="tl">
                  <a:srgbClr val="C0C0C0"/>
                </a:outerShdw>
              </a:effectLst>
              <a:latin typeface="Arial Black" pitchFamily="34" charset="0"/>
            </a:endParaRPr>
          </a:p>
          <a:p>
            <a:pPr algn="ctr">
              <a:buFont typeface="Arial" charset="0"/>
              <a:buNone/>
            </a:pPr>
            <a:endParaRPr lang="it-IT" b="1" smtClean="0">
              <a:effectLst>
                <a:outerShdw blurRad="38100" dist="38100" dir="2700000" algn="tl">
                  <a:srgbClr val="C0C0C0"/>
                </a:outerShdw>
              </a:effectLst>
              <a:latin typeface="Arial Black" pitchFamily="34" charset="0"/>
            </a:endParaRPr>
          </a:p>
          <a:p>
            <a:pPr algn="ctr">
              <a:buFont typeface="Arial" charset="0"/>
              <a:buNone/>
            </a:pPr>
            <a:endParaRPr lang="it-IT" sz="4000" b="1" i="1" smtClean="0">
              <a:effectLst>
                <a:outerShdw blurRad="38100" dist="38100" dir="2700000" algn="tl">
                  <a:srgbClr val="C0C0C0"/>
                </a:outerShdw>
              </a:effectLst>
              <a:latin typeface="Calibri" pitchFamily="34" charset="0"/>
            </a:endParaRPr>
          </a:p>
          <a:p>
            <a:pPr algn="ctr">
              <a:buFont typeface="Arial" charset="0"/>
              <a:buNone/>
            </a:pPr>
            <a:endParaRPr lang="it-IT" sz="4000" b="1" i="1" smtClean="0">
              <a:effectLst>
                <a:outerShdw blurRad="38100" dist="38100" dir="2700000" algn="tl">
                  <a:srgbClr val="C0C0C0"/>
                </a:outerShdw>
              </a:effectLst>
              <a:latin typeface="Calibri" pitchFamily="34" charset="0"/>
            </a:endParaRPr>
          </a:p>
          <a:p>
            <a:pPr algn="ctr">
              <a:buFont typeface="Arial" charset="0"/>
              <a:buNone/>
            </a:pPr>
            <a:endParaRPr lang="it-IT" sz="4000" b="1" i="1" smtClean="0">
              <a:effectLst>
                <a:outerShdw blurRad="38100" dist="38100" dir="2700000" algn="tl">
                  <a:srgbClr val="C0C0C0"/>
                </a:outerShdw>
              </a:effectLst>
              <a:latin typeface="Calibri" pitchFamily="34" charset="0"/>
            </a:endParaRPr>
          </a:p>
          <a:p>
            <a:pPr algn="ctr">
              <a:buFont typeface="Arial" charset="0"/>
              <a:buNone/>
            </a:pPr>
            <a:endParaRPr lang="it-IT" sz="4000" b="1" i="1" smtClean="0">
              <a:effectLst>
                <a:outerShdw blurRad="38100" dist="38100" dir="2700000" algn="tl">
                  <a:srgbClr val="C0C0C0"/>
                </a:outerShdw>
              </a:effectLst>
              <a:latin typeface="Calibri" pitchFamily="34" charset="0"/>
            </a:endParaRPr>
          </a:p>
        </p:txBody>
      </p:sp>
      <p:sp>
        <p:nvSpPr>
          <p:cNvPr id="10244" name="Text Box 4"/>
          <p:cNvSpPr txBox="1">
            <a:spLocks noChangeArrowheads="1"/>
          </p:cNvSpPr>
          <p:nvPr/>
        </p:nvSpPr>
        <p:spPr bwMode="auto">
          <a:xfrm>
            <a:off x="468313" y="5084763"/>
            <a:ext cx="8135937" cy="784225"/>
          </a:xfrm>
          <a:prstGeom prst="rect">
            <a:avLst/>
          </a:prstGeom>
          <a:noFill/>
          <a:ln w="9525">
            <a:noFill/>
            <a:miter lim="800000"/>
            <a:headEnd/>
            <a:tailEnd/>
          </a:ln>
        </p:spPr>
        <p:txBody>
          <a:bodyPr>
            <a:spAutoFit/>
          </a:bodyPr>
          <a:lstStyle/>
          <a:p>
            <a:pPr>
              <a:spcBef>
                <a:spcPct val="20000"/>
              </a:spcBef>
              <a:buClr>
                <a:schemeClr val="accent2"/>
              </a:buClr>
              <a:buFont typeface="Wingdings" pitchFamily="2" charset="2"/>
              <a:buNone/>
            </a:pPr>
            <a:endParaRPr lang="it-IT" b="1" i="1"/>
          </a:p>
          <a:p>
            <a:pPr>
              <a:spcBef>
                <a:spcPct val="50000"/>
              </a:spcBef>
            </a:pPr>
            <a:endParaRPr lang="it-IT" b="1" i="1"/>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323850" y="765175"/>
            <a:ext cx="7204075" cy="1079500"/>
          </a:xfrm>
          <a:prstGeom prst="rect">
            <a:avLst/>
          </a:prstGeom>
        </p:spPr>
        <p:txBody>
          <a:bodyPr lIns="0" rIns="0" bIns="0" anchor="b">
            <a:normAutofit fontScale="97500"/>
          </a:bodyPr>
          <a:lstStyle/>
          <a:p>
            <a:pPr fontAlgn="auto">
              <a:spcAft>
                <a:spcPts val="0"/>
              </a:spcAft>
              <a:defRPr/>
            </a:pPr>
            <a:r>
              <a:rPr lang="it-IT" sz="4000" b="1" dirty="0">
                <a:solidFill>
                  <a:srgbClr val="003399"/>
                </a:solidFill>
                <a:effectLst>
                  <a:outerShdw blurRad="38100" dist="38100" dir="2700000" algn="tl">
                    <a:srgbClr val="C0C0C0"/>
                  </a:outerShdw>
                </a:effectLst>
                <a:latin typeface="Calibri" pitchFamily="34" charset="0"/>
                <a:ea typeface="+mj-ea"/>
                <a:cs typeface="+mj-cs"/>
              </a:rPr>
              <a:t>      SERVIZI ITINERANTI</a:t>
            </a:r>
          </a:p>
        </p:txBody>
      </p:sp>
      <p:sp>
        <p:nvSpPr>
          <p:cNvPr id="28676" name="Rettangolo 4"/>
          <p:cNvSpPr>
            <a:spLocks noChangeArrowheads="1"/>
          </p:cNvSpPr>
          <p:nvPr/>
        </p:nvSpPr>
        <p:spPr bwMode="auto">
          <a:xfrm>
            <a:off x="500063" y="2274888"/>
            <a:ext cx="8143875" cy="3108325"/>
          </a:xfrm>
          <a:prstGeom prst="rect">
            <a:avLst/>
          </a:prstGeom>
          <a:noFill/>
          <a:ln w="9525">
            <a:noFill/>
            <a:miter lim="800000"/>
            <a:headEnd/>
            <a:tailEnd/>
          </a:ln>
        </p:spPr>
        <p:txBody>
          <a:bodyPr>
            <a:spAutoFit/>
          </a:bodyPr>
          <a:lstStyle/>
          <a:p>
            <a:pPr algn="just"/>
            <a:r>
              <a:rPr lang="it-IT" sz="2800" dirty="0"/>
              <a:t>Sono </a:t>
            </a:r>
            <a:r>
              <a:rPr lang="it-IT" sz="2800" b="1" dirty="0"/>
              <a:t>servizi itineranti </a:t>
            </a:r>
            <a:r>
              <a:rPr lang="it-IT" sz="2800" dirty="0"/>
              <a:t>i servizi rivolti a bambini, bambine, adolescenti e famiglie che offrono, in forma non fissa, spazi di incontro e di interazione, nonché un bagaglio socio-educativo e ludico-culturale. Tali servizi sono destinati alle realtà territoriali disagiate. </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ttangolo 4"/>
          <p:cNvSpPr>
            <a:spLocks noChangeArrowheads="1"/>
          </p:cNvSpPr>
          <p:nvPr/>
        </p:nvSpPr>
        <p:spPr bwMode="auto">
          <a:xfrm>
            <a:off x="250825" y="2133600"/>
            <a:ext cx="8572500" cy="3940175"/>
          </a:xfrm>
          <a:prstGeom prst="rect">
            <a:avLst/>
          </a:prstGeom>
          <a:noFill/>
          <a:ln w="9525">
            <a:noFill/>
            <a:miter lim="800000"/>
            <a:headEnd/>
            <a:tailEnd/>
          </a:ln>
        </p:spPr>
        <p:txBody>
          <a:bodyPr>
            <a:spAutoFit/>
          </a:bodyPr>
          <a:lstStyle/>
          <a:p>
            <a:pPr algn="just"/>
            <a:r>
              <a:rPr lang="it-IT" sz="2100" dirty="0"/>
              <a:t>Sono </a:t>
            </a:r>
            <a:r>
              <a:rPr lang="it-IT" sz="2100" b="1" dirty="0"/>
              <a:t>servizi domiciliari </a:t>
            </a:r>
            <a:r>
              <a:rPr lang="it-IT" sz="2100" dirty="0"/>
              <a:t>di sostegno alle funzioni educative familiari i servizi offerti alle famiglie </a:t>
            </a:r>
          </a:p>
          <a:p>
            <a:pPr algn="just"/>
            <a:r>
              <a:rPr lang="it-IT" sz="2100" dirty="0"/>
              <a:t>in modo individuale e limitato nel tempo, per particolari momenti di problematicità familiare e all'interno di un progetto socio-educativo atto a sostenere i diritti del minore e le responsabilità genitoriali. I servizi educativi domiciliari possono essere realizzati: a) da educatori, la cui professionalità è individuata dall'ente locale proponente, in base ai requisiti indicati dal regolamento di cui all'articolo 13; b) da persone o da famiglie individuate dall'ente locale proponente, che offrono le necessarie garanzie di capacità educativa. </a:t>
            </a:r>
          </a:p>
        </p:txBody>
      </p:sp>
      <p:sp>
        <p:nvSpPr>
          <p:cNvPr id="6" name="Rectangle 2"/>
          <p:cNvSpPr txBox="1">
            <a:spLocks noChangeArrowheads="1"/>
          </p:cNvSpPr>
          <p:nvPr/>
        </p:nvSpPr>
        <p:spPr>
          <a:xfrm>
            <a:off x="468313" y="908050"/>
            <a:ext cx="7204075" cy="1079500"/>
          </a:xfrm>
          <a:prstGeom prst="rect">
            <a:avLst/>
          </a:prstGeom>
        </p:spPr>
        <p:txBody>
          <a:bodyPr lIns="0" rIns="0" bIns="0" anchor="b">
            <a:normAutofit/>
          </a:bodyPr>
          <a:lstStyle/>
          <a:p>
            <a:pPr>
              <a:lnSpc>
                <a:spcPct val="90000"/>
              </a:lnSpc>
            </a:pPr>
            <a:r>
              <a:rPr lang="it-IT" sz="3300" b="1">
                <a:solidFill>
                  <a:srgbClr val="003399"/>
                </a:solidFill>
                <a:effectLst>
                  <a:outerShdw blurRad="38100" dist="38100" dir="2700000" algn="tl">
                    <a:srgbClr val="C0C0C0"/>
                  </a:outerShdw>
                </a:effectLst>
                <a:latin typeface="Calibri" pitchFamily="34" charset="0"/>
              </a:rPr>
              <a:t>SERVIZI DOMICILIARI DI SOSTEGNO ALLE FUNZIONI EDUCATIVE FAMILIARI</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a:xfrm>
            <a:off x="611188" y="1052513"/>
            <a:ext cx="7204075" cy="1079500"/>
          </a:xfrm>
          <a:prstGeom prst="rect">
            <a:avLst/>
          </a:prstGeom>
        </p:spPr>
        <p:txBody>
          <a:bodyPr lIns="0" rIns="0" bIns="0" anchor="b">
            <a:normAutofit fontScale="90000" lnSpcReduction="10000"/>
          </a:bodyPr>
          <a:lstStyle/>
          <a:p>
            <a:pPr fontAlgn="auto">
              <a:spcAft>
                <a:spcPts val="0"/>
              </a:spcAft>
              <a:defRPr/>
            </a:pPr>
            <a:r>
              <a:rPr lang="it-IT" sz="4000" b="1" dirty="0">
                <a:solidFill>
                  <a:srgbClr val="003399"/>
                </a:solidFill>
                <a:effectLst>
                  <a:outerShdw blurRad="38100" dist="38100" dir="2700000" algn="tl">
                    <a:srgbClr val="C0C0C0"/>
                  </a:outerShdw>
                </a:effectLst>
                <a:latin typeface="Calibri" pitchFamily="34" charset="0"/>
                <a:ea typeface="+mj-ea"/>
                <a:cs typeface="+mj-cs"/>
              </a:rPr>
              <a:t>SERVIZI </a:t>
            </a:r>
            <a:r>
              <a:rPr lang="it-IT" sz="4000" b="1" dirty="0" err="1">
                <a:solidFill>
                  <a:srgbClr val="003399"/>
                </a:solidFill>
                <a:effectLst>
                  <a:outerShdw blurRad="38100" dist="38100" dir="2700000" algn="tl">
                    <a:srgbClr val="C0C0C0"/>
                  </a:outerShdw>
                </a:effectLst>
                <a:latin typeface="Calibri" pitchFamily="34" charset="0"/>
                <a:ea typeface="+mj-ea"/>
                <a:cs typeface="+mj-cs"/>
              </a:rPr>
              <a:t>DI</a:t>
            </a:r>
            <a:r>
              <a:rPr lang="it-IT" sz="4000" b="1" dirty="0">
                <a:solidFill>
                  <a:srgbClr val="003399"/>
                </a:solidFill>
                <a:effectLst>
                  <a:outerShdw blurRad="38100" dist="38100" dir="2700000" algn="tl">
                    <a:srgbClr val="C0C0C0"/>
                  </a:outerShdw>
                </a:effectLst>
                <a:latin typeface="Calibri" pitchFamily="34" charset="0"/>
                <a:ea typeface="+mj-ea"/>
                <a:cs typeface="+mj-cs"/>
              </a:rPr>
              <a:t> SOSTEGNO ALLE FUNZIONI GENITORIALI</a:t>
            </a:r>
          </a:p>
        </p:txBody>
      </p:sp>
      <p:sp>
        <p:nvSpPr>
          <p:cNvPr id="30724" name="Rettangolo 6"/>
          <p:cNvSpPr>
            <a:spLocks noChangeArrowheads="1"/>
          </p:cNvSpPr>
          <p:nvPr/>
        </p:nvSpPr>
        <p:spPr bwMode="auto">
          <a:xfrm>
            <a:off x="179388" y="2276475"/>
            <a:ext cx="8501062" cy="3749675"/>
          </a:xfrm>
          <a:prstGeom prst="rect">
            <a:avLst/>
          </a:prstGeom>
          <a:noFill/>
          <a:ln w="9525">
            <a:noFill/>
            <a:miter lim="800000"/>
            <a:headEnd/>
            <a:tailEnd/>
          </a:ln>
        </p:spPr>
        <p:txBody>
          <a:bodyPr>
            <a:spAutoFit/>
          </a:bodyPr>
          <a:lstStyle/>
          <a:p>
            <a:pPr algn="just"/>
            <a:r>
              <a:rPr lang="it-IT" sz="2000" dirty="0"/>
              <a:t>Sono servizi di sostegno alle funzioni genitoriali le attività previste all'articolo 16 della legge 328/2000 per la valorizzazione e il sostegno delle responsabilità familiari, promosse dai Comuni singoli o associati anche ai sensi della legge 8 marzo 2000, n. 53 (Disposizioni per il sostegno della maternità e della paternità, per il diritto alla cura e alla formazione e per il coordinamento dei tempi delle città) e della l.r. 13 novembre 2001, n. 27 (Interventi per il coordinamento dei tempi delle città e la promozione dell'uso del tempo per fini di solidarietà sociale) ed attuate secondo le previsioni del piano regionale del sistema integrato di interventi e servizi sociali di cui all'articolo 18, comma 6, della legge 328/2000 </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ttangolo 2"/>
          <p:cNvSpPr>
            <a:spLocks noChangeArrowheads="1"/>
          </p:cNvSpPr>
          <p:nvPr/>
        </p:nvSpPr>
        <p:spPr bwMode="auto">
          <a:xfrm>
            <a:off x="285750" y="1785938"/>
            <a:ext cx="8572500" cy="4247317"/>
          </a:xfrm>
          <a:prstGeom prst="rect">
            <a:avLst/>
          </a:prstGeom>
          <a:noFill/>
          <a:ln w="9525">
            <a:noFill/>
            <a:miter lim="800000"/>
            <a:headEnd/>
            <a:tailEnd/>
          </a:ln>
        </p:spPr>
        <p:txBody>
          <a:bodyPr>
            <a:spAutoFit/>
          </a:bodyPr>
          <a:lstStyle/>
          <a:p>
            <a:pPr algn="just"/>
            <a:r>
              <a:rPr lang="it-IT" dirty="0"/>
              <a:t>1. Secondo quanto previsto dall’articolo 15 della legge, ai fini dell’accreditamento il titolare del servizio </a:t>
            </a:r>
            <a:r>
              <a:rPr lang="it-IT" dirty="0" smtClean="0"/>
              <a:t>oltre all’autorizzazione </a:t>
            </a:r>
            <a:r>
              <a:rPr lang="it-IT" dirty="0"/>
              <a:t>deve garantire i seguenti requisiti aggiuntivi di qualità:</a:t>
            </a:r>
          </a:p>
          <a:p>
            <a:pPr algn="just"/>
            <a:r>
              <a:rPr lang="it-IT" b="1" dirty="0"/>
              <a:t>a) attuazione o partecipazione ad iniziative di collaborazione con altri servizi educativi della rete dell’ambito territoriale di riferimento, al fine della realizzazione di un sistema educativo integrato;</a:t>
            </a:r>
          </a:p>
          <a:p>
            <a:pPr algn="just"/>
            <a:r>
              <a:rPr lang="it-IT" b="1" dirty="0"/>
              <a:t>b) previsione di momenti di formazione comune tra il personale dei servizi pubblici, privati e scolastici;</a:t>
            </a:r>
          </a:p>
          <a:p>
            <a:pPr algn="just"/>
            <a:r>
              <a:rPr lang="it-IT" b="1" dirty="0"/>
              <a:t>c) predisposizione della carta dei servizi che dovrà anche contenere: il progetto organizzativo del servizio,modalità adeguate per consentire la partecipazione delle famiglie, metodologie e strumenti per la valutazione della qualità del servizio medesimo;</a:t>
            </a:r>
          </a:p>
          <a:p>
            <a:pPr algn="just"/>
            <a:r>
              <a:rPr lang="it-IT" b="1" dirty="0"/>
              <a:t>d) documentazione dell’attività</a:t>
            </a:r>
          </a:p>
        </p:txBody>
      </p:sp>
      <p:sp>
        <p:nvSpPr>
          <p:cNvPr id="5" name="CasellaDiTesto 4"/>
          <p:cNvSpPr txBox="1">
            <a:spLocks noChangeArrowheads="1"/>
          </p:cNvSpPr>
          <p:nvPr/>
        </p:nvSpPr>
        <p:spPr bwMode="auto">
          <a:xfrm>
            <a:off x="684213" y="1196975"/>
            <a:ext cx="7072312" cy="519113"/>
          </a:xfrm>
          <a:prstGeom prst="rect">
            <a:avLst/>
          </a:prstGeom>
          <a:noFill/>
          <a:ln w="9525">
            <a:noFill/>
            <a:miter lim="800000"/>
            <a:headEnd/>
            <a:tailEnd/>
          </a:ln>
        </p:spPr>
        <p:txBody>
          <a:bodyPr>
            <a:spAutoFit/>
          </a:bodyPr>
          <a:lstStyle/>
          <a:p>
            <a:pPr>
              <a:defRPr/>
            </a:pPr>
            <a:r>
              <a:rPr lang="it-IT" sz="2800" b="1" dirty="0">
                <a:solidFill>
                  <a:srgbClr val="003399"/>
                </a:solidFill>
                <a:effectLst>
                  <a:outerShdw blurRad="38100" dist="38100" dir="2700000" algn="tl">
                    <a:srgbClr val="C0C0C0"/>
                  </a:outerShdw>
                </a:effectLst>
                <a:latin typeface="Calibri" pitchFamily="34" charset="0"/>
                <a:ea typeface="+mj-ea"/>
                <a:cs typeface="+mj-cs"/>
              </a:rPr>
              <a:t>LR. 9/2003 – SERVIZI –ACCREDITAMENTO</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CasellaDiTesto 2"/>
          <p:cNvSpPr txBox="1">
            <a:spLocks noChangeArrowheads="1"/>
          </p:cNvSpPr>
          <p:nvPr/>
        </p:nvSpPr>
        <p:spPr bwMode="auto">
          <a:xfrm>
            <a:off x="714375" y="2428875"/>
            <a:ext cx="7072313" cy="369888"/>
          </a:xfrm>
          <a:prstGeom prst="rect">
            <a:avLst/>
          </a:prstGeom>
          <a:noFill/>
          <a:ln w="9525">
            <a:noFill/>
            <a:miter lim="800000"/>
            <a:headEnd/>
            <a:tailEnd/>
          </a:ln>
        </p:spPr>
        <p:txBody>
          <a:bodyPr>
            <a:spAutoFit/>
          </a:bodyPr>
          <a:lstStyle/>
          <a:p>
            <a:endParaRPr lang="it-IT"/>
          </a:p>
        </p:txBody>
      </p:sp>
      <p:sp>
        <p:nvSpPr>
          <p:cNvPr id="4" name="CasellaDiTesto 3"/>
          <p:cNvSpPr txBox="1"/>
          <p:nvPr/>
        </p:nvSpPr>
        <p:spPr>
          <a:xfrm>
            <a:off x="571500" y="1714500"/>
            <a:ext cx="7929563" cy="4154984"/>
          </a:xfrm>
          <a:prstGeom prst="rect">
            <a:avLst/>
          </a:prstGeom>
          <a:noFill/>
        </p:spPr>
        <p:txBody>
          <a:bodyPr>
            <a:spAutoFit/>
          </a:bodyPr>
          <a:lstStyle/>
          <a:p>
            <a:pPr marL="342900" indent="-342900"/>
            <a:r>
              <a:rPr lang="it-IT" sz="2400" b="1" dirty="0"/>
              <a:t>NIDI</a:t>
            </a:r>
            <a:r>
              <a:rPr lang="it-IT" sz="2400" dirty="0"/>
              <a:t>:</a:t>
            </a:r>
          </a:p>
          <a:p>
            <a:pPr marL="342900" indent="-342900"/>
            <a:endParaRPr lang="it-IT" sz="2400" dirty="0"/>
          </a:p>
          <a:p>
            <a:pPr marL="342900" indent="-342900">
              <a:buFont typeface="Arial" charset="0"/>
              <a:buChar char="•"/>
            </a:pPr>
            <a:r>
              <a:rPr lang="it-IT" sz="2400" dirty="0"/>
              <a:t>RICETTIVITA’ DA 18 A 60 POSTI</a:t>
            </a:r>
          </a:p>
          <a:p>
            <a:pPr marL="342900" indent="-342900">
              <a:buFont typeface="Arial" charset="0"/>
              <a:buChar char="•"/>
            </a:pPr>
            <a:endParaRPr lang="it-IT" sz="2400" dirty="0"/>
          </a:p>
          <a:p>
            <a:pPr marL="342900" indent="-342900">
              <a:buFont typeface="Arial" charset="0"/>
              <a:buChar char="•"/>
            </a:pPr>
            <a:r>
              <a:rPr lang="it-IT" sz="2400" dirty="0" smtClean="0"/>
              <a:t>SUPERFICIE </a:t>
            </a:r>
            <a:r>
              <a:rPr lang="it-IT" sz="2400" dirty="0" err="1"/>
              <a:t>INTERNA=</a:t>
            </a:r>
            <a:r>
              <a:rPr lang="it-IT" sz="2400" dirty="0"/>
              <a:t> 7 MQ. PER BAMBINO</a:t>
            </a:r>
          </a:p>
          <a:p>
            <a:pPr marL="342900" indent="-342900">
              <a:buFont typeface="Arial" charset="0"/>
              <a:buChar char="•"/>
            </a:pPr>
            <a:endParaRPr lang="it-IT" sz="2400" dirty="0"/>
          </a:p>
          <a:p>
            <a:pPr marL="342900" indent="-342900">
              <a:buFont typeface="Arial" charset="0"/>
              <a:buChar char="•"/>
            </a:pPr>
            <a:r>
              <a:rPr lang="it-IT" sz="2400" dirty="0"/>
              <a:t>AREA ESTERNA</a:t>
            </a:r>
          </a:p>
          <a:p>
            <a:pPr marL="342900" indent="-342900">
              <a:buFont typeface="Arial" charset="0"/>
              <a:buChar char="•"/>
            </a:pPr>
            <a:endParaRPr lang="it-IT" sz="2400" dirty="0"/>
          </a:p>
          <a:p>
            <a:pPr marL="342900" indent="-342900">
              <a:buFont typeface="Arial" charset="0"/>
              <a:buChar char="•"/>
            </a:pPr>
            <a:r>
              <a:rPr lang="it-IT" sz="2400" dirty="0"/>
              <a:t>1 EDUCATORE OGNI 7  BAMBINI</a:t>
            </a:r>
          </a:p>
          <a:p>
            <a:pPr marL="342900" indent="-342900">
              <a:buFont typeface="Arial" charset="0"/>
              <a:buChar char="•"/>
            </a:pPr>
            <a:endParaRPr lang="it-IT" sz="2400" dirty="0"/>
          </a:p>
          <a:p>
            <a:pPr marL="342900" indent="-342900">
              <a:buFont typeface="Arial" charset="0"/>
              <a:buChar char="•"/>
            </a:pPr>
            <a:r>
              <a:rPr lang="it-IT" sz="2400" dirty="0"/>
              <a:t>1 COORDINATORE DEI SERVIZI</a:t>
            </a:r>
          </a:p>
        </p:txBody>
      </p:sp>
      <p:sp>
        <p:nvSpPr>
          <p:cNvPr id="28676" name="CasellaDiTesto 4"/>
          <p:cNvSpPr txBox="1">
            <a:spLocks noChangeArrowheads="1"/>
          </p:cNvSpPr>
          <p:nvPr/>
        </p:nvSpPr>
        <p:spPr bwMode="auto">
          <a:xfrm>
            <a:off x="755650" y="981075"/>
            <a:ext cx="7072313" cy="519113"/>
          </a:xfrm>
          <a:prstGeom prst="rect">
            <a:avLst/>
          </a:prstGeom>
          <a:noFill/>
          <a:ln w="9525">
            <a:noFill/>
            <a:miter lim="800000"/>
            <a:headEnd/>
            <a:tailEnd/>
          </a:ln>
        </p:spPr>
        <p:txBody>
          <a:bodyPr>
            <a:spAutoFit/>
          </a:bodyPr>
          <a:lstStyle/>
          <a:p>
            <a:pPr>
              <a:defRPr/>
            </a:pPr>
            <a:r>
              <a:rPr lang="it-IT" sz="2800" b="1" dirty="0">
                <a:solidFill>
                  <a:srgbClr val="003399"/>
                </a:solidFill>
                <a:effectLst>
                  <a:outerShdw blurRad="38100" dist="38100" dir="2700000" algn="tl">
                    <a:srgbClr val="C0C0C0"/>
                  </a:outerShdw>
                </a:effectLst>
                <a:latin typeface="Calibri" pitchFamily="34" charset="0"/>
                <a:ea typeface="+mj-ea"/>
                <a:cs typeface="+mj-cs"/>
              </a:rPr>
              <a:t>LR. 9/2003 – SERVIZI –ORGANIZZAZIONE (1)</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CasellaDiTesto 2"/>
          <p:cNvSpPr txBox="1">
            <a:spLocks noChangeArrowheads="1"/>
          </p:cNvSpPr>
          <p:nvPr/>
        </p:nvSpPr>
        <p:spPr bwMode="auto">
          <a:xfrm>
            <a:off x="714375" y="2428875"/>
            <a:ext cx="7072313" cy="369888"/>
          </a:xfrm>
          <a:prstGeom prst="rect">
            <a:avLst/>
          </a:prstGeom>
          <a:noFill/>
          <a:ln w="9525">
            <a:noFill/>
            <a:miter lim="800000"/>
            <a:headEnd/>
            <a:tailEnd/>
          </a:ln>
        </p:spPr>
        <p:txBody>
          <a:bodyPr>
            <a:spAutoFit/>
          </a:bodyPr>
          <a:lstStyle/>
          <a:p>
            <a:endParaRPr lang="it-IT"/>
          </a:p>
        </p:txBody>
      </p:sp>
      <p:sp>
        <p:nvSpPr>
          <p:cNvPr id="4" name="CasellaDiTesto 3"/>
          <p:cNvSpPr txBox="1"/>
          <p:nvPr/>
        </p:nvSpPr>
        <p:spPr>
          <a:xfrm>
            <a:off x="571500" y="1714500"/>
            <a:ext cx="8215313" cy="4493538"/>
          </a:xfrm>
          <a:prstGeom prst="rect">
            <a:avLst/>
          </a:prstGeom>
          <a:noFill/>
        </p:spPr>
        <p:txBody>
          <a:bodyPr>
            <a:spAutoFit/>
          </a:bodyPr>
          <a:lstStyle/>
          <a:p>
            <a:pPr marL="342900" indent="-342900"/>
            <a:r>
              <a:rPr lang="it-IT" sz="2200" b="1" dirty="0"/>
              <a:t>CENTRI PER L’INFANZIA</a:t>
            </a:r>
            <a:r>
              <a:rPr lang="it-IT" sz="2200" dirty="0"/>
              <a:t>:</a:t>
            </a:r>
          </a:p>
          <a:p>
            <a:pPr marL="342900" indent="-342900">
              <a:buFont typeface="Arial" charset="0"/>
              <a:buChar char="•"/>
            </a:pPr>
            <a:r>
              <a:rPr lang="it-IT" sz="2200" dirty="0"/>
              <a:t>RICETTIVITA’ DA 5 A 40 POSTI</a:t>
            </a:r>
          </a:p>
          <a:p>
            <a:pPr marL="342900" indent="-342900">
              <a:buFont typeface="Arial" charset="0"/>
              <a:buChar char="•"/>
            </a:pPr>
            <a:endParaRPr lang="it-IT" sz="2200" dirty="0"/>
          </a:p>
          <a:p>
            <a:pPr marL="342900" indent="-342900">
              <a:buFont typeface="Arial" charset="0"/>
              <a:buChar char="•"/>
            </a:pPr>
            <a:r>
              <a:rPr lang="it-IT" sz="2200" dirty="0"/>
              <a:t>SUPERFICIE </a:t>
            </a:r>
            <a:r>
              <a:rPr lang="it-IT" sz="2200" dirty="0" err="1"/>
              <a:t>INTERNA=</a:t>
            </a:r>
            <a:r>
              <a:rPr lang="it-IT" sz="2200" dirty="0"/>
              <a:t> 4 MQ. PER BAMBINO</a:t>
            </a:r>
          </a:p>
          <a:p>
            <a:pPr marL="342900" indent="-342900">
              <a:buFont typeface="Arial" charset="0"/>
              <a:buChar char="•"/>
            </a:pPr>
            <a:endParaRPr lang="it-IT" sz="2200" dirty="0"/>
          </a:p>
          <a:p>
            <a:pPr marL="342900" indent="-342900">
              <a:buFont typeface="Arial" charset="0"/>
              <a:buChar char="•"/>
            </a:pPr>
            <a:r>
              <a:rPr lang="it-IT" sz="2200" dirty="0"/>
              <a:t>AREA ESTERNA</a:t>
            </a:r>
          </a:p>
          <a:p>
            <a:pPr marL="342900" indent="-342900">
              <a:buFont typeface="Arial" charset="0"/>
              <a:buChar char="•"/>
            </a:pPr>
            <a:endParaRPr lang="it-IT" sz="2200" dirty="0"/>
          </a:p>
          <a:p>
            <a:pPr marL="342900" indent="-342900">
              <a:buFont typeface="Arial" charset="0"/>
              <a:buChar char="•"/>
            </a:pPr>
            <a:r>
              <a:rPr lang="it-IT" sz="2200" dirty="0"/>
              <a:t>1 EDUCATORE OGNI 8  BAMBINI</a:t>
            </a:r>
          </a:p>
          <a:p>
            <a:pPr marL="342900" indent="-342900">
              <a:buFont typeface="Arial" charset="0"/>
              <a:buChar char="•"/>
            </a:pPr>
            <a:endParaRPr lang="it-IT" sz="2200" dirty="0"/>
          </a:p>
          <a:p>
            <a:pPr marL="342900" indent="-342900">
              <a:buFont typeface="Arial" charset="0"/>
              <a:buChar char="•"/>
            </a:pPr>
            <a:r>
              <a:rPr lang="it-IT" sz="2200" dirty="0"/>
              <a:t>1 COORDINATORE DEI SERVIZI</a:t>
            </a:r>
          </a:p>
          <a:p>
            <a:pPr marL="342900" indent="-342900"/>
            <a:endParaRPr lang="it-IT" sz="2200" dirty="0"/>
          </a:p>
          <a:p>
            <a:pPr marL="342900" indent="-342900">
              <a:buFont typeface="Wingdings" pitchFamily="2" charset="2"/>
              <a:buChar char="v"/>
            </a:pPr>
            <a:r>
              <a:rPr lang="it-IT" sz="2200" i="1" dirty="0">
                <a:solidFill>
                  <a:srgbClr val="FF0000"/>
                </a:solidFill>
              </a:rPr>
              <a:t>SE PROVVISTI </a:t>
            </a:r>
            <a:r>
              <a:rPr lang="it-IT" sz="2200" i="1" dirty="0" err="1">
                <a:solidFill>
                  <a:srgbClr val="FF0000"/>
                </a:solidFill>
              </a:rPr>
              <a:t>DI</a:t>
            </a:r>
            <a:r>
              <a:rPr lang="it-IT" sz="2200" i="1" dirty="0">
                <a:solidFill>
                  <a:srgbClr val="FF0000"/>
                </a:solidFill>
              </a:rPr>
              <a:t> PASTO E SONNO I PARAMETRI SONO GLI STESSI DEI NIDI</a:t>
            </a:r>
          </a:p>
        </p:txBody>
      </p:sp>
      <p:sp>
        <p:nvSpPr>
          <p:cNvPr id="28676" name="CasellaDiTesto 4"/>
          <p:cNvSpPr txBox="1">
            <a:spLocks noChangeArrowheads="1"/>
          </p:cNvSpPr>
          <p:nvPr/>
        </p:nvSpPr>
        <p:spPr bwMode="auto">
          <a:xfrm>
            <a:off x="684213" y="981075"/>
            <a:ext cx="7072312" cy="519113"/>
          </a:xfrm>
          <a:prstGeom prst="rect">
            <a:avLst/>
          </a:prstGeom>
          <a:noFill/>
          <a:ln w="9525">
            <a:noFill/>
            <a:miter lim="800000"/>
            <a:headEnd/>
            <a:tailEnd/>
          </a:ln>
        </p:spPr>
        <p:txBody>
          <a:bodyPr>
            <a:spAutoFit/>
          </a:bodyPr>
          <a:lstStyle/>
          <a:p>
            <a:pPr>
              <a:defRPr/>
            </a:pPr>
            <a:r>
              <a:rPr lang="it-IT" sz="2800" b="1" dirty="0">
                <a:solidFill>
                  <a:srgbClr val="003399"/>
                </a:solidFill>
                <a:effectLst>
                  <a:outerShdw blurRad="38100" dist="38100" dir="2700000" algn="tl">
                    <a:srgbClr val="C0C0C0"/>
                  </a:outerShdw>
                </a:effectLst>
                <a:latin typeface="Calibri" pitchFamily="34" charset="0"/>
                <a:ea typeface="+mj-ea"/>
                <a:cs typeface="+mj-cs"/>
              </a:rPr>
              <a:t>LR. 9/2003 – SERVIZI –ORGANIZZAZIONE (2)</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539750" y="908050"/>
            <a:ext cx="7358063" cy="946150"/>
          </a:xfrm>
          <a:prstGeom prst="rect">
            <a:avLst/>
          </a:prstGeom>
        </p:spPr>
        <p:txBody>
          <a:bodyPr>
            <a:spAutoFit/>
          </a:bodyPr>
          <a:lstStyle/>
          <a:p>
            <a:pPr>
              <a:defRPr/>
            </a:pPr>
            <a:r>
              <a:rPr lang="it-IT" sz="2800" b="1" dirty="0">
                <a:solidFill>
                  <a:srgbClr val="003399"/>
                </a:solidFill>
                <a:effectLst>
                  <a:outerShdw blurRad="38100" dist="38100" dir="2700000" algn="tl">
                    <a:srgbClr val="C0C0C0"/>
                  </a:outerShdw>
                </a:effectLst>
                <a:latin typeface="Calibri" pitchFamily="34" charset="0"/>
                <a:ea typeface="+mj-ea"/>
                <a:cs typeface="+mj-cs"/>
              </a:rPr>
              <a:t>CENTRO DOCUMENTAZIONE INFANZIA ADOLESCENTI E GIOVANI (art. 5 LR 9/2003)</a:t>
            </a:r>
          </a:p>
        </p:txBody>
      </p:sp>
      <p:sp>
        <p:nvSpPr>
          <p:cNvPr id="4" name="Rettangolo 3"/>
          <p:cNvSpPr/>
          <p:nvPr/>
        </p:nvSpPr>
        <p:spPr>
          <a:xfrm>
            <a:off x="395288" y="1844675"/>
            <a:ext cx="8286750" cy="4478149"/>
          </a:xfrm>
          <a:prstGeom prst="rect">
            <a:avLst/>
          </a:prstGeom>
        </p:spPr>
        <p:txBody>
          <a:bodyPr>
            <a:spAutoFit/>
          </a:bodyPr>
          <a:lstStyle/>
          <a:p>
            <a:pPr algn="just"/>
            <a:r>
              <a:rPr lang="it-IT" sz="1900" dirty="0"/>
              <a:t>Il Centro, in collegamento con l'Osservatorio regionale per le politiche sociali e con il Garante per l'infanzia e l'adolescenza, istituito con l.r. 15 ottobre 2002, n. 18, raccoglie ed elabora dati riguardanti: </a:t>
            </a:r>
          </a:p>
          <a:p>
            <a:pPr algn="just">
              <a:buFontTx/>
              <a:buAutoNum type="alphaLcParenR"/>
            </a:pPr>
            <a:r>
              <a:rPr lang="it-IT" sz="1900" dirty="0" smtClean="0"/>
              <a:t> la </a:t>
            </a:r>
            <a:r>
              <a:rPr lang="it-IT" sz="1900" dirty="0"/>
              <a:t>condizione sociale, culturale, economica, sanitaria e psicologica dell'infanzia, dell'adolescenza e dei giovani; </a:t>
            </a:r>
          </a:p>
          <a:p>
            <a:pPr algn="just">
              <a:buFontTx/>
              <a:buAutoNum type="alphaLcParenR"/>
            </a:pPr>
            <a:r>
              <a:rPr lang="it-IT" sz="1900" dirty="0" smtClean="0"/>
              <a:t> le </a:t>
            </a:r>
            <a:r>
              <a:rPr lang="it-IT" sz="1900" dirty="0"/>
              <a:t>risorse finanziarie pubbliche e private e la loro destinazione per aree di intervento nel settore; </a:t>
            </a:r>
          </a:p>
          <a:p>
            <a:pPr algn="just">
              <a:buFontTx/>
              <a:buAutoNum type="alphaLcParenR"/>
            </a:pPr>
            <a:r>
              <a:rPr lang="it-IT" sz="1900" dirty="0" smtClean="0"/>
              <a:t> la </a:t>
            </a:r>
            <a:r>
              <a:rPr lang="it-IT" sz="1900" dirty="0"/>
              <a:t>mappa dei servizi territoriali pubblici e privati. </a:t>
            </a:r>
          </a:p>
          <a:p>
            <a:pPr algn="just">
              <a:buFontTx/>
              <a:buAutoNum type="alphaLcParenR"/>
            </a:pPr>
            <a:endParaRPr lang="it-IT" sz="1900" dirty="0"/>
          </a:p>
          <a:p>
            <a:pPr algn="just"/>
            <a:r>
              <a:rPr lang="it-IT" sz="1900" dirty="0"/>
              <a:t>Il Centro effettua ricerche, studi ed analisi a supporto delle attività degli ambiti territoriali istituiti ai sensi dell'articolo 8, comma 3, lettera a), della legge 328/2000. 4. Il Centro effettua e pubblica ricerche e studi inerenti l'infanzia, l'adolescenza ed i giovani. </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ttangolo 2"/>
          <p:cNvSpPr>
            <a:spLocks noChangeArrowheads="1"/>
          </p:cNvSpPr>
          <p:nvPr/>
        </p:nvSpPr>
        <p:spPr bwMode="auto">
          <a:xfrm>
            <a:off x="323850" y="1125538"/>
            <a:ext cx="7715250" cy="946150"/>
          </a:xfrm>
          <a:prstGeom prst="rect">
            <a:avLst/>
          </a:prstGeom>
          <a:noFill/>
          <a:ln w="9525">
            <a:noFill/>
            <a:miter lim="800000"/>
            <a:headEnd/>
            <a:tailEnd/>
          </a:ln>
        </p:spPr>
        <p:txBody>
          <a:bodyPr>
            <a:spAutoFit/>
          </a:bodyPr>
          <a:lstStyle/>
          <a:p>
            <a:pPr>
              <a:defRPr/>
            </a:pPr>
            <a:r>
              <a:rPr lang="it-IT" sz="2800" b="1" dirty="0">
                <a:solidFill>
                  <a:srgbClr val="003399"/>
                </a:solidFill>
                <a:effectLst>
                  <a:outerShdw blurRad="38100" dist="38100" dir="2700000" algn="tl">
                    <a:srgbClr val="C0C0C0"/>
                  </a:outerShdw>
                </a:effectLst>
                <a:latin typeface="Calibri" pitchFamily="34" charset="0"/>
                <a:ea typeface="+mj-ea"/>
                <a:cs typeface="+mj-cs"/>
              </a:rPr>
              <a:t>RILEVAZIONE SUI SERVIZI SOCIO-EDUCATIVI PER LA PRIMA INFANZIA DELLE MARCHE</a:t>
            </a:r>
          </a:p>
        </p:txBody>
      </p:sp>
      <p:sp>
        <p:nvSpPr>
          <p:cNvPr id="35844" name="Rectangle 4"/>
          <p:cNvSpPr>
            <a:spLocks noChangeArrowheads="1"/>
          </p:cNvSpPr>
          <p:nvPr/>
        </p:nvSpPr>
        <p:spPr bwMode="auto">
          <a:xfrm>
            <a:off x="323850" y="2420938"/>
            <a:ext cx="8572500" cy="3140075"/>
          </a:xfrm>
          <a:prstGeom prst="rect">
            <a:avLst/>
          </a:prstGeom>
          <a:noFill/>
          <a:ln w="9525">
            <a:noFill/>
            <a:miter lim="800000"/>
            <a:headEnd/>
            <a:tailEnd/>
          </a:ln>
        </p:spPr>
        <p:txBody>
          <a:bodyPr anchor="ctr">
            <a:spAutoFit/>
          </a:bodyPr>
          <a:lstStyle/>
          <a:p>
            <a:pPr algn="just"/>
            <a:r>
              <a:rPr lang="it-IT" sz="2000" dirty="0"/>
              <a:t>L'indagine, partita nell'anno educativo 2008/2009, raccoglie le informazioni riguardanti gli aspetti organizzativi e gestionali, le caratteristiche dei bambini iscritti, le risorse umane e finanziarie impiegate dalle singole unità d'offerta di servizi socio educativi per bambini nella fascia d'età tre mesi/tre anni.</a:t>
            </a:r>
          </a:p>
          <a:p>
            <a:pPr algn="just"/>
            <a:endParaRPr lang="it-IT" sz="2000" dirty="0"/>
          </a:p>
          <a:p>
            <a:pPr algn="just"/>
            <a:r>
              <a:rPr lang="it-IT" sz="2000" dirty="0"/>
              <a:t>Sulla base degli elementi raccolti nella prima edizione sono stati messi a punto i modelli di rilevazione e il processo della raccolta dati  che, a partire dall'anno educativo 2009/2010, verrà svolta attraverso un applicativo web</a:t>
            </a:r>
            <a:r>
              <a:rPr lang="it-IT" sz="1200" dirty="0"/>
              <a:t>. </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857224" y="928670"/>
            <a:ext cx="4034694" cy="523220"/>
          </a:xfrm>
          <a:prstGeom prst="rect">
            <a:avLst/>
          </a:prstGeom>
        </p:spPr>
        <p:txBody>
          <a:bodyPr wrap="none">
            <a:spAutoFit/>
          </a:bodyPr>
          <a:lstStyle/>
          <a:p>
            <a:pPr marL="342900" indent="-342900">
              <a:defRPr/>
            </a:pPr>
            <a:r>
              <a:rPr lang="it-IT" sz="2800" b="1" dirty="0">
                <a:solidFill>
                  <a:srgbClr val="003399"/>
                </a:solidFill>
                <a:effectLst>
                  <a:outerShdw blurRad="38100" dist="38100" dir="2700000" algn="tl">
                    <a:srgbClr val="C0C0C0"/>
                  </a:outerShdw>
                </a:effectLst>
                <a:latin typeface="Calibri" pitchFamily="34" charset="0"/>
                <a:ea typeface="+mj-ea"/>
                <a:cs typeface="+mj-cs"/>
              </a:rPr>
              <a:t>NIDI – COSTI </a:t>
            </a:r>
            <a:r>
              <a:rPr lang="it-IT" sz="2800" b="1" dirty="0" err="1">
                <a:solidFill>
                  <a:srgbClr val="003399"/>
                </a:solidFill>
                <a:effectLst>
                  <a:outerShdw blurRad="38100" dist="38100" dir="2700000" algn="tl">
                    <a:srgbClr val="C0C0C0"/>
                  </a:outerShdw>
                </a:effectLst>
                <a:latin typeface="Calibri" pitchFamily="34" charset="0"/>
                <a:ea typeface="+mj-ea"/>
                <a:cs typeface="+mj-cs"/>
              </a:rPr>
              <a:t>DI</a:t>
            </a:r>
            <a:r>
              <a:rPr lang="it-IT" sz="2800" b="1" dirty="0">
                <a:solidFill>
                  <a:srgbClr val="003399"/>
                </a:solidFill>
                <a:effectLst>
                  <a:outerShdw blurRad="38100" dist="38100" dir="2700000" algn="tl">
                    <a:srgbClr val="C0C0C0"/>
                  </a:outerShdw>
                </a:effectLst>
                <a:latin typeface="Calibri" pitchFamily="34" charset="0"/>
                <a:ea typeface="+mj-ea"/>
                <a:cs typeface="+mj-cs"/>
              </a:rPr>
              <a:t> GESTIONE</a:t>
            </a:r>
          </a:p>
        </p:txBody>
      </p:sp>
      <p:sp>
        <p:nvSpPr>
          <p:cNvPr id="5" name="Rettangolo 4"/>
          <p:cNvSpPr/>
          <p:nvPr/>
        </p:nvSpPr>
        <p:spPr>
          <a:xfrm>
            <a:off x="571472" y="1785926"/>
            <a:ext cx="8143932" cy="4401205"/>
          </a:xfrm>
          <a:prstGeom prst="rect">
            <a:avLst/>
          </a:prstGeom>
        </p:spPr>
        <p:txBody>
          <a:bodyPr wrap="square">
            <a:spAutoFit/>
          </a:bodyPr>
          <a:lstStyle/>
          <a:p>
            <a:pPr marL="342900" indent="-342900">
              <a:buFont typeface="Arial" charset="0"/>
              <a:buChar char="•"/>
            </a:pPr>
            <a:r>
              <a:rPr lang="it-IT" sz="2000" i="1" dirty="0"/>
              <a:t>APERTURA MEDIA </a:t>
            </a:r>
            <a:r>
              <a:rPr lang="it-IT" sz="2000" i="1" dirty="0" err="1"/>
              <a:t>DI</a:t>
            </a:r>
            <a:r>
              <a:rPr lang="it-IT" sz="2000" i="1" dirty="0"/>
              <a:t> 200 GIORNATE / ANNO</a:t>
            </a:r>
          </a:p>
          <a:p>
            <a:pPr marL="342900" indent="-342900">
              <a:buFont typeface="Arial" charset="0"/>
              <a:buChar char="•"/>
            </a:pPr>
            <a:endParaRPr lang="it-IT" sz="2000" dirty="0"/>
          </a:p>
          <a:p>
            <a:pPr marL="342900" indent="-342900">
              <a:buFont typeface="Arial" charset="0"/>
              <a:buChar char="•"/>
            </a:pPr>
            <a:r>
              <a:rPr lang="it-IT" sz="2000" dirty="0"/>
              <a:t>€ 7.700 MEDIA ANNUA PER BAMBINO</a:t>
            </a:r>
          </a:p>
          <a:p>
            <a:pPr marL="342900" indent="-342900">
              <a:buFont typeface="Arial" charset="0"/>
              <a:buChar char="•"/>
            </a:pPr>
            <a:endParaRPr lang="it-IT" sz="2000" dirty="0"/>
          </a:p>
          <a:p>
            <a:pPr marL="342900" indent="-342900">
              <a:buFont typeface="Arial" charset="0"/>
              <a:buChar char="•"/>
            </a:pPr>
            <a:r>
              <a:rPr lang="it-IT" sz="2000" dirty="0"/>
              <a:t>€ 38 BAMBINO/GIORNO</a:t>
            </a:r>
          </a:p>
          <a:p>
            <a:pPr marL="342900" indent="-342900">
              <a:buFont typeface="Arial" charset="0"/>
              <a:buChar char="•"/>
            </a:pPr>
            <a:endParaRPr lang="it-IT" sz="2000" dirty="0"/>
          </a:p>
          <a:p>
            <a:pPr marL="342900" indent="-342900">
              <a:buFont typeface="Arial" charset="0"/>
              <a:buChar char="•"/>
            </a:pPr>
            <a:r>
              <a:rPr lang="it-IT" sz="2000" dirty="0"/>
              <a:t>PERSONALE </a:t>
            </a:r>
            <a:r>
              <a:rPr lang="it-IT" sz="2000" dirty="0" err="1"/>
              <a:t>EDUCATIVO=</a:t>
            </a:r>
            <a:r>
              <a:rPr lang="it-IT" sz="2000" dirty="0"/>
              <a:t> 50% DEI COSTI </a:t>
            </a:r>
            <a:r>
              <a:rPr lang="it-IT" sz="2000" dirty="0" err="1"/>
              <a:t>DI</a:t>
            </a:r>
            <a:r>
              <a:rPr lang="it-IT" sz="2000" dirty="0"/>
              <a:t> GESTIONE</a:t>
            </a:r>
          </a:p>
          <a:p>
            <a:pPr marL="342900" indent="-342900">
              <a:buFont typeface="Arial" charset="0"/>
              <a:buChar char="•"/>
            </a:pPr>
            <a:endParaRPr lang="it-IT" sz="2000" dirty="0"/>
          </a:p>
          <a:p>
            <a:pPr marL="342900" indent="-342900">
              <a:buFont typeface="Arial" charset="0"/>
              <a:buChar char="•"/>
            </a:pPr>
            <a:r>
              <a:rPr lang="it-IT" sz="2000" dirty="0"/>
              <a:t>TOTALE </a:t>
            </a:r>
            <a:r>
              <a:rPr lang="it-IT" sz="2000" dirty="0" err="1" smtClean="0"/>
              <a:t>PERSONALE</a:t>
            </a:r>
            <a:r>
              <a:rPr lang="it-IT" sz="2000" dirty="0" err="1"/>
              <a:t>=</a:t>
            </a:r>
            <a:r>
              <a:rPr lang="it-IT" sz="2000" dirty="0"/>
              <a:t> 80% DEI COSTI </a:t>
            </a:r>
            <a:r>
              <a:rPr lang="it-IT" sz="2000" dirty="0" err="1"/>
              <a:t>DI</a:t>
            </a:r>
            <a:r>
              <a:rPr lang="it-IT" sz="2000" dirty="0"/>
              <a:t> GESTIONE</a:t>
            </a:r>
          </a:p>
          <a:p>
            <a:pPr marL="342900" indent="-342900">
              <a:buFont typeface="Arial" charset="0"/>
              <a:buChar char="•"/>
            </a:pPr>
            <a:endParaRPr lang="it-IT" sz="2000" dirty="0"/>
          </a:p>
          <a:p>
            <a:pPr marL="342900" indent="-342900">
              <a:buFont typeface="Arial" charset="0"/>
              <a:buChar char="•"/>
            </a:pPr>
            <a:r>
              <a:rPr lang="it-IT" sz="2000" dirty="0"/>
              <a:t>USCITE =€ 240.000</a:t>
            </a:r>
          </a:p>
          <a:p>
            <a:pPr marL="342900" indent="-342900">
              <a:buFont typeface="Arial" charset="0"/>
              <a:buChar char="•"/>
            </a:pPr>
            <a:endParaRPr lang="it-IT" sz="2000" dirty="0"/>
          </a:p>
          <a:p>
            <a:pPr marL="342900" indent="-342900">
              <a:buFont typeface="Arial" charset="0"/>
              <a:buChar char="•"/>
            </a:pPr>
            <a:r>
              <a:rPr lang="it-IT" sz="2000" dirty="0"/>
              <a:t>ENTRATE (RETTE </a:t>
            </a:r>
            <a:r>
              <a:rPr lang="it-IT" sz="2000" dirty="0" smtClean="0"/>
              <a:t>+ CONTRIBUTO </a:t>
            </a:r>
            <a:r>
              <a:rPr lang="it-IT" sz="2000" dirty="0"/>
              <a:t>REGIONALE) =€87.000, PARI AL 36% DEI COSTI</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CasellaDiTesto 1"/>
          <p:cNvSpPr txBox="1">
            <a:spLocks noChangeArrowheads="1"/>
          </p:cNvSpPr>
          <p:nvPr/>
        </p:nvSpPr>
        <p:spPr bwMode="auto">
          <a:xfrm>
            <a:off x="785813" y="500063"/>
            <a:ext cx="7072312" cy="369887"/>
          </a:xfrm>
          <a:prstGeom prst="rect">
            <a:avLst/>
          </a:prstGeom>
          <a:noFill/>
          <a:ln w="9525">
            <a:noFill/>
            <a:miter lim="800000"/>
            <a:headEnd/>
            <a:tailEnd/>
          </a:ln>
        </p:spPr>
        <p:txBody>
          <a:bodyPr>
            <a:spAutoFit/>
          </a:bodyPr>
          <a:lstStyle/>
          <a:p>
            <a:endParaRPr lang="it-IT"/>
          </a:p>
        </p:txBody>
      </p:sp>
      <p:sp>
        <p:nvSpPr>
          <p:cNvPr id="38915" name="CasellaDiTesto 2"/>
          <p:cNvSpPr txBox="1">
            <a:spLocks noChangeArrowheads="1"/>
          </p:cNvSpPr>
          <p:nvPr/>
        </p:nvSpPr>
        <p:spPr bwMode="auto">
          <a:xfrm>
            <a:off x="938213" y="652463"/>
            <a:ext cx="7072312" cy="369887"/>
          </a:xfrm>
          <a:prstGeom prst="rect">
            <a:avLst/>
          </a:prstGeom>
          <a:noFill/>
          <a:ln w="9525">
            <a:noFill/>
            <a:miter lim="800000"/>
            <a:headEnd/>
            <a:tailEnd/>
          </a:ln>
        </p:spPr>
        <p:txBody>
          <a:bodyPr>
            <a:spAutoFit/>
          </a:bodyPr>
          <a:lstStyle/>
          <a:p>
            <a:endParaRPr lang="it-IT"/>
          </a:p>
        </p:txBody>
      </p:sp>
      <p:sp>
        <p:nvSpPr>
          <p:cNvPr id="29700" name="CasellaDiTesto 3"/>
          <p:cNvSpPr txBox="1">
            <a:spLocks noChangeArrowheads="1"/>
          </p:cNvSpPr>
          <p:nvPr/>
        </p:nvSpPr>
        <p:spPr bwMode="auto">
          <a:xfrm>
            <a:off x="323850" y="1052513"/>
            <a:ext cx="7805738" cy="946150"/>
          </a:xfrm>
          <a:prstGeom prst="rect">
            <a:avLst/>
          </a:prstGeom>
          <a:noFill/>
          <a:ln w="9525">
            <a:noFill/>
            <a:miter lim="800000"/>
            <a:headEnd/>
            <a:tailEnd/>
          </a:ln>
        </p:spPr>
        <p:txBody>
          <a:bodyPr>
            <a:spAutoFit/>
          </a:bodyPr>
          <a:lstStyle/>
          <a:p>
            <a:pPr>
              <a:defRPr/>
            </a:pPr>
            <a:r>
              <a:rPr lang="it-IT" sz="2800" b="1" dirty="0">
                <a:solidFill>
                  <a:srgbClr val="003399"/>
                </a:solidFill>
                <a:effectLst>
                  <a:outerShdw blurRad="38100" dist="38100" dir="2700000" algn="tl">
                    <a:srgbClr val="C0C0C0"/>
                  </a:outerShdw>
                </a:effectLst>
                <a:latin typeface="Calibri" pitchFamily="34" charset="0"/>
                <a:ea typeface="+mj-ea"/>
                <a:cs typeface="+mj-cs"/>
              </a:rPr>
              <a:t>FONDI REGIONALI PER IL FINANZIAMENTO DELLA GESTIONE</a:t>
            </a:r>
          </a:p>
        </p:txBody>
      </p:sp>
      <p:sp>
        <p:nvSpPr>
          <p:cNvPr id="34821" name="CasellaDiTesto 4"/>
          <p:cNvSpPr txBox="1">
            <a:spLocks noChangeArrowheads="1"/>
          </p:cNvSpPr>
          <p:nvPr/>
        </p:nvSpPr>
        <p:spPr bwMode="auto">
          <a:xfrm>
            <a:off x="500063" y="2143125"/>
            <a:ext cx="8215312" cy="3600450"/>
          </a:xfrm>
          <a:prstGeom prst="rect">
            <a:avLst/>
          </a:prstGeom>
          <a:noFill/>
          <a:ln w="9525">
            <a:noFill/>
            <a:miter lim="800000"/>
            <a:headEnd/>
            <a:tailEnd/>
          </a:ln>
        </p:spPr>
        <p:txBody>
          <a:bodyPr>
            <a:spAutoFit/>
          </a:bodyPr>
          <a:lstStyle/>
          <a:p>
            <a:pPr>
              <a:defRPr/>
            </a:pPr>
            <a:r>
              <a:rPr lang="it-IT" sz="2400" b="1" u="sng" dirty="0"/>
              <a:t>ANNO 2010</a:t>
            </a:r>
          </a:p>
          <a:p>
            <a:pPr>
              <a:defRPr/>
            </a:pPr>
            <a:endParaRPr lang="it-IT" sz="2400" b="1" u="sng" dirty="0"/>
          </a:p>
          <a:p>
            <a:pPr>
              <a:defRPr/>
            </a:pPr>
            <a:endParaRPr lang="it-IT" sz="2400" dirty="0"/>
          </a:p>
          <a:p>
            <a:pPr marL="261938" indent="-261938">
              <a:buFont typeface="Wingdings" pitchFamily="2" charset="2"/>
              <a:buChar char="v"/>
              <a:defRPr/>
            </a:pPr>
            <a:r>
              <a:rPr lang="it-IT" sz="2400" u="sng" dirty="0"/>
              <a:t>NIDI E CENTRI </a:t>
            </a:r>
            <a:r>
              <a:rPr lang="it-IT" sz="2400" dirty="0"/>
              <a:t>PER L’INFANZIA </a:t>
            </a:r>
            <a:r>
              <a:rPr lang="it-IT" sz="2400" b="1" dirty="0"/>
              <a:t>€ 5 MILIONI</a:t>
            </a:r>
            <a:r>
              <a:rPr lang="it-IT" sz="2400" dirty="0"/>
              <a:t> RIPARTITI TRA I </a:t>
            </a:r>
            <a:r>
              <a:rPr lang="it-IT" sz="2400" b="1" dirty="0"/>
              <a:t>COMUNI</a:t>
            </a:r>
          </a:p>
          <a:p>
            <a:pPr>
              <a:buFont typeface="Wingdings" pitchFamily="2" charset="2"/>
              <a:buChar char="v"/>
              <a:defRPr/>
            </a:pPr>
            <a:endParaRPr lang="it-IT" sz="2400" dirty="0"/>
          </a:p>
          <a:p>
            <a:pPr marL="363538" indent="-363538">
              <a:buFont typeface="Wingdings" pitchFamily="2" charset="2"/>
              <a:buChar char="v"/>
              <a:defRPr/>
            </a:pPr>
            <a:r>
              <a:rPr lang="it-IT" sz="2400" u="sng" dirty="0"/>
              <a:t>ALTRI SERVIZI </a:t>
            </a:r>
            <a:r>
              <a:rPr lang="it-IT" sz="2400" b="1" dirty="0"/>
              <a:t>€ 1 MILIONE </a:t>
            </a:r>
            <a:r>
              <a:rPr lang="it-IT" sz="2400" dirty="0"/>
              <a:t>RIPARTITO TRA GLI </a:t>
            </a:r>
            <a:r>
              <a:rPr lang="it-IT" sz="2400" b="1" dirty="0"/>
              <a:t>AMBITI SOCIALI</a:t>
            </a:r>
          </a:p>
          <a:p>
            <a:pPr>
              <a:defRPr/>
            </a:pPr>
            <a:endParaRPr lang="it-IT" dirty="0"/>
          </a:p>
          <a:p>
            <a:pPr>
              <a:defRPr/>
            </a:pPr>
            <a:endParaRPr lang="it-IT"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type="body" idx="4294967295"/>
          </p:nvPr>
        </p:nvSpPr>
        <p:spPr>
          <a:xfrm>
            <a:off x="428625" y="500063"/>
            <a:ext cx="8286750" cy="5929312"/>
          </a:xfrm>
        </p:spPr>
        <p:txBody>
          <a:bodyPr/>
          <a:lstStyle/>
          <a:p>
            <a:endParaRPr lang="it-IT" smtClean="0">
              <a:effectLst>
                <a:outerShdw blurRad="38100" dist="38100" dir="2700000" algn="tl">
                  <a:srgbClr val="C0C0C0"/>
                </a:outerShdw>
              </a:effectLst>
              <a:latin typeface="Calibri" pitchFamily="34" charset="0"/>
            </a:endParaRPr>
          </a:p>
          <a:p>
            <a:endParaRPr lang="it-IT" smtClean="0">
              <a:effectLst>
                <a:outerShdw blurRad="38100" dist="38100" dir="2700000" algn="tl">
                  <a:srgbClr val="C0C0C0"/>
                </a:outerShdw>
              </a:effectLst>
              <a:latin typeface="Calibri" pitchFamily="34" charset="0"/>
            </a:endParaRPr>
          </a:p>
          <a:p>
            <a:pPr algn="ctr">
              <a:buFont typeface="Arial" charset="0"/>
              <a:buNone/>
            </a:pPr>
            <a:r>
              <a:rPr lang="it-IT" b="1" smtClean="0">
                <a:solidFill>
                  <a:srgbClr val="003399"/>
                </a:solidFill>
                <a:effectLst>
                  <a:outerShdw blurRad="38100" dist="38100" dir="2700000" algn="tl">
                    <a:srgbClr val="C0C0C0"/>
                  </a:outerShdw>
                </a:effectLst>
                <a:latin typeface="Calibri" pitchFamily="34" charset="0"/>
              </a:rPr>
              <a:t>	</a:t>
            </a:r>
            <a:r>
              <a:rPr lang="it-IT" sz="3600" b="1" i="1" smtClean="0">
                <a:effectLst>
                  <a:outerShdw blurRad="38100" dist="38100" dir="2700000" algn="tl">
                    <a:srgbClr val="C0C0C0"/>
                  </a:outerShdw>
                </a:effectLst>
                <a:latin typeface="Arial Black" pitchFamily="34" charset="0"/>
              </a:rPr>
              <a:t>LE POLITICHE PER LA PRIMA INFANZIA NELLA REGIONE MARCHE</a:t>
            </a:r>
          </a:p>
          <a:p>
            <a:pPr>
              <a:buFont typeface="Arial" charset="0"/>
              <a:buNone/>
            </a:pPr>
            <a:endParaRPr lang="it-IT" smtClean="0">
              <a:solidFill>
                <a:srgbClr val="003399"/>
              </a:solidFill>
              <a:effectLst>
                <a:outerShdw blurRad="38100" dist="38100" dir="2700000" algn="tl">
                  <a:srgbClr val="C0C0C0"/>
                </a:outerShdw>
              </a:effectLst>
              <a:latin typeface="Calibri" pitchFamily="34" charset="0"/>
            </a:endParaRPr>
          </a:p>
          <a:p>
            <a:pPr>
              <a:buFont typeface="Arial" charset="0"/>
              <a:buNone/>
            </a:pPr>
            <a:endParaRPr lang="it-IT" smtClean="0">
              <a:solidFill>
                <a:srgbClr val="003399"/>
              </a:solidFill>
              <a:effectLst>
                <a:outerShdw blurRad="38100" dist="38100" dir="2700000" algn="tl">
                  <a:srgbClr val="C0C0C0"/>
                </a:outerShdw>
              </a:effectLst>
              <a:latin typeface="Calibri" pitchFamily="34" charset="0"/>
            </a:endParaRPr>
          </a:p>
          <a:p>
            <a:pPr algn="just">
              <a:buFont typeface="Arial" charset="0"/>
              <a:buNone/>
            </a:pPr>
            <a:r>
              <a:rPr lang="it-IT" sz="2400" i="1" smtClean="0">
                <a:effectLst>
                  <a:outerShdw blurRad="38100" dist="38100" dir="2700000" algn="tl">
                    <a:srgbClr val="C0C0C0"/>
                  </a:outerShdw>
                </a:effectLst>
                <a:latin typeface="Calibri" pitchFamily="34" charset="0"/>
              </a:rPr>
              <a:t>Paolo Mannucci</a:t>
            </a:r>
          </a:p>
          <a:p>
            <a:pPr algn="just">
              <a:buFont typeface="Arial" charset="0"/>
              <a:buNone/>
            </a:pPr>
            <a:r>
              <a:rPr lang="it-IT" sz="2400" i="1" smtClean="0">
                <a:effectLst>
                  <a:outerShdw blurRad="38100" dist="38100" dir="2700000" algn="tl">
                    <a:srgbClr val="C0C0C0"/>
                  </a:outerShdw>
                </a:effectLst>
                <a:latin typeface="Calibri" pitchFamily="34" charset="0"/>
              </a:rPr>
              <a:t>Dirigente Servizio Politiche Sociali </a:t>
            </a:r>
          </a:p>
          <a:p>
            <a:pPr algn="just">
              <a:buFont typeface="Arial" charset="0"/>
              <a:buNone/>
            </a:pPr>
            <a:r>
              <a:rPr lang="it-IT" sz="2400" i="1" smtClean="0">
                <a:effectLst>
                  <a:outerShdw blurRad="38100" dist="38100" dir="2700000" algn="tl">
                    <a:srgbClr val="C0C0C0"/>
                  </a:outerShdw>
                </a:effectLst>
                <a:latin typeface="Calibri" pitchFamily="34" charset="0"/>
              </a:rPr>
              <a:t>Regione Marche</a:t>
            </a:r>
          </a:p>
          <a:p>
            <a:pPr algn="ctr">
              <a:buFont typeface="Arial" charset="0"/>
              <a:buNone/>
            </a:pPr>
            <a:r>
              <a:rPr lang="it-IT" sz="2400" b="1" i="1" smtClean="0">
                <a:effectLst>
                  <a:outerShdw blurRad="38100" dist="38100" dir="2700000" algn="tl">
                    <a:srgbClr val="C0C0C0"/>
                  </a:outerShdw>
                </a:effectLst>
                <a:latin typeface="Calibri" pitchFamily="34" charset="0"/>
              </a:rPr>
              <a:t>www.servizisociali.marche.it</a:t>
            </a:r>
            <a:endParaRPr lang="it-IT" sz="2400" smtClean="0">
              <a:solidFill>
                <a:srgbClr val="003399"/>
              </a:solidFill>
              <a:effectLst>
                <a:outerShdw blurRad="38100" dist="38100" dir="2700000" algn="tl">
                  <a:srgbClr val="C0C0C0"/>
                </a:outerShdw>
              </a:effectLst>
              <a:latin typeface="Calibri" pitchFamily="34" charset="0"/>
            </a:endParaRPr>
          </a:p>
          <a:p>
            <a:pPr>
              <a:buFont typeface="Arial" charset="0"/>
              <a:buNone/>
            </a:pPr>
            <a:endParaRPr lang="it-IT" smtClean="0">
              <a:effectLst>
                <a:outerShdw blurRad="38100" dist="38100" dir="2700000" algn="tl">
                  <a:srgbClr val="C0C0C0"/>
                </a:outerShdw>
              </a:effectLst>
              <a:latin typeface="Calibri" pitchFamily="34" charset="0"/>
            </a:endParaRP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611188" y="1196975"/>
            <a:ext cx="7286625" cy="519113"/>
          </a:xfrm>
          <a:prstGeom prst="rect">
            <a:avLst/>
          </a:prstGeom>
        </p:spPr>
        <p:txBody>
          <a:bodyPr>
            <a:spAutoFit/>
          </a:bodyPr>
          <a:lstStyle/>
          <a:p>
            <a:pPr>
              <a:defRPr/>
            </a:pPr>
            <a:r>
              <a:rPr lang="it-IT" sz="2800" b="1" dirty="0">
                <a:solidFill>
                  <a:srgbClr val="003399"/>
                </a:solidFill>
                <a:effectLst>
                  <a:outerShdw blurRad="38100" dist="38100" dir="2700000" algn="tl">
                    <a:srgbClr val="C0C0C0"/>
                  </a:outerShdw>
                </a:effectLst>
                <a:latin typeface="Calibri" pitchFamily="34" charset="0"/>
                <a:ea typeface="+mj-ea"/>
                <a:cs typeface="+mj-cs"/>
              </a:rPr>
              <a:t>MODALITA’ </a:t>
            </a:r>
            <a:r>
              <a:rPr lang="it-IT" sz="2800" b="1" dirty="0" err="1">
                <a:solidFill>
                  <a:srgbClr val="003399"/>
                </a:solidFill>
                <a:effectLst>
                  <a:outerShdw blurRad="38100" dist="38100" dir="2700000" algn="tl">
                    <a:srgbClr val="C0C0C0"/>
                  </a:outerShdw>
                </a:effectLst>
                <a:latin typeface="Calibri" pitchFamily="34" charset="0"/>
                <a:ea typeface="+mj-ea"/>
                <a:cs typeface="+mj-cs"/>
              </a:rPr>
              <a:t>DI</a:t>
            </a:r>
            <a:r>
              <a:rPr lang="it-IT" sz="2800" b="1" dirty="0">
                <a:solidFill>
                  <a:srgbClr val="003399"/>
                </a:solidFill>
                <a:effectLst>
                  <a:outerShdw blurRad="38100" dist="38100" dir="2700000" algn="tl">
                    <a:srgbClr val="C0C0C0"/>
                  </a:outerShdw>
                </a:effectLst>
                <a:latin typeface="Calibri" pitchFamily="34" charset="0"/>
                <a:ea typeface="+mj-ea"/>
                <a:cs typeface="+mj-cs"/>
              </a:rPr>
              <a:t> RIPARTO – NIDI E CENTRI</a:t>
            </a:r>
          </a:p>
        </p:txBody>
      </p:sp>
      <p:sp>
        <p:nvSpPr>
          <p:cNvPr id="39940" name="Rettangolo 4"/>
          <p:cNvSpPr>
            <a:spLocks noChangeArrowheads="1"/>
          </p:cNvSpPr>
          <p:nvPr/>
        </p:nvSpPr>
        <p:spPr bwMode="auto">
          <a:xfrm>
            <a:off x="642938" y="1928813"/>
            <a:ext cx="7929562" cy="3970337"/>
          </a:xfrm>
          <a:prstGeom prst="rect">
            <a:avLst/>
          </a:prstGeom>
          <a:noFill/>
          <a:ln w="9525">
            <a:noFill/>
            <a:miter lim="800000"/>
            <a:headEnd/>
            <a:tailEnd/>
          </a:ln>
        </p:spPr>
        <p:txBody>
          <a:bodyPr>
            <a:spAutoFit/>
          </a:bodyPr>
          <a:lstStyle/>
          <a:p>
            <a:pPr marL="268288" indent="-268288" algn="just">
              <a:buFont typeface="Wingdings" pitchFamily="2" charset="2"/>
              <a:buChar char="q"/>
            </a:pPr>
            <a:r>
              <a:rPr lang="it-IT" b="1" dirty="0"/>
              <a:t>96% del fondo </a:t>
            </a:r>
            <a:r>
              <a:rPr lang="it-IT" dirty="0"/>
              <a:t>destinato ai comuni per i nidi ed i centri gestiti in forma diretta o con convenzione con soggetti privati autorizzati e accreditati;</a:t>
            </a:r>
          </a:p>
          <a:p>
            <a:pPr marL="725488" lvl="1" indent="-268288" algn="just">
              <a:buFont typeface="Arial" charset="0"/>
              <a:buChar char="•"/>
            </a:pPr>
            <a:r>
              <a:rPr lang="it-IT" b="1" dirty="0"/>
              <a:t>€1.550 per ogni posto bambino, per i comuni fino a 5.000 abitanti;</a:t>
            </a:r>
          </a:p>
          <a:p>
            <a:pPr marL="725488" lvl="1" indent="-268288" algn="just">
              <a:buFont typeface="Arial" charset="0"/>
              <a:buChar char="•"/>
            </a:pPr>
            <a:r>
              <a:rPr lang="it-IT" b="1" dirty="0"/>
              <a:t>€1.500 per ogni posto bambino, per i comuni da 5.001 a 15.000 abitanti;</a:t>
            </a:r>
          </a:p>
          <a:p>
            <a:pPr marL="725488" lvl="1" indent="-268288" algn="just">
              <a:buFont typeface="Arial" charset="0"/>
              <a:buChar char="•"/>
            </a:pPr>
            <a:r>
              <a:rPr lang="it-IT" b="1" dirty="0"/>
              <a:t>€1.400 per ogni posto bambino, per i comuni con più di 15.000 abitanti;</a:t>
            </a:r>
          </a:p>
          <a:p>
            <a:pPr marL="268288" indent="-268288" algn="just">
              <a:buFont typeface="Wingdings" pitchFamily="2" charset="2"/>
              <a:buChar char="q"/>
            </a:pPr>
            <a:r>
              <a:rPr lang="it-IT" dirty="0"/>
              <a:t> </a:t>
            </a:r>
            <a:r>
              <a:rPr lang="it-IT" b="1" dirty="0"/>
              <a:t>4% del fondo </a:t>
            </a:r>
            <a:r>
              <a:rPr lang="it-IT" dirty="0"/>
              <a:t>come contributo aggiuntivo per le </a:t>
            </a:r>
            <a:r>
              <a:rPr lang="it-IT" b="1" dirty="0"/>
              <a:t>gestioni associate</a:t>
            </a:r>
            <a:r>
              <a:rPr lang="it-IT" dirty="0"/>
              <a:t> dei nidi e dei centri tra più comuni.</a:t>
            </a:r>
          </a:p>
          <a:p>
            <a:pPr marL="268288" indent="-268288" algn="just"/>
            <a:endParaRPr lang="it-IT" dirty="0"/>
          </a:p>
          <a:p>
            <a:pPr marL="268288" indent="-268288" algn="just">
              <a:buFont typeface="Wingdings" pitchFamily="2" charset="2"/>
              <a:buChar char="q"/>
            </a:pPr>
            <a:r>
              <a:rPr lang="it-IT" dirty="0"/>
              <a:t> le quote indicate sono incrementate o ridotte proporzionalmente in relazione alla disponibilità delle risorse.</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539750" y="1125538"/>
            <a:ext cx="7286625" cy="519112"/>
          </a:xfrm>
          <a:prstGeom prst="rect">
            <a:avLst/>
          </a:prstGeom>
        </p:spPr>
        <p:txBody>
          <a:bodyPr>
            <a:spAutoFit/>
          </a:bodyPr>
          <a:lstStyle/>
          <a:p>
            <a:pPr>
              <a:defRPr/>
            </a:pPr>
            <a:r>
              <a:rPr lang="it-IT" sz="2800" b="1" dirty="0">
                <a:solidFill>
                  <a:srgbClr val="003399"/>
                </a:solidFill>
                <a:effectLst>
                  <a:outerShdw blurRad="38100" dist="38100" dir="2700000" algn="tl">
                    <a:srgbClr val="C0C0C0"/>
                  </a:outerShdw>
                </a:effectLst>
                <a:latin typeface="Calibri" pitchFamily="34" charset="0"/>
                <a:ea typeface="+mj-ea"/>
                <a:cs typeface="+mj-cs"/>
              </a:rPr>
              <a:t>MODALITA’ </a:t>
            </a:r>
            <a:r>
              <a:rPr lang="it-IT" sz="2800" b="1" dirty="0" err="1">
                <a:solidFill>
                  <a:srgbClr val="003399"/>
                </a:solidFill>
                <a:effectLst>
                  <a:outerShdw blurRad="38100" dist="38100" dir="2700000" algn="tl">
                    <a:srgbClr val="C0C0C0"/>
                  </a:outerShdw>
                </a:effectLst>
                <a:latin typeface="Calibri" pitchFamily="34" charset="0"/>
                <a:ea typeface="+mj-ea"/>
                <a:cs typeface="+mj-cs"/>
              </a:rPr>
              <a:t>DI</a:t>
            </a:r>
            <a:r>
              <a:rPr lang="it-IT" sz="2800" b="1" dirty="0">
                <a:solidFill>
                  <a:srgbClr val="003399"/>
                </a:solidFill>
                <a:effectLst>
                  <a:outerShdw blurRad="38100" dist="38100" dir="2700000" algn="tl">
                    <a:srgbClr val="C0C0C0"/>
                  </a:outerShdw>
                </a:effectLst>
                <a:latin typeface="Calibri" pitchFamily="34" charset="0"/>
                <a:ea typeface="+mj-ea"/>
                <a:cs typeface="+mj-cs"/>
              </a:rPr>
              <a:t> RIPARTO – ALTRI SERVIZI</a:t>
            </a:r>
          </a:p>
        </p:txBody>
      </p:sp>
      <p:sp>
        <p:nvSpPr>
          <p:cNvPr id="40964" name="Rettangolo 5"/>
          <p:cNvSpPr>
            <a:spLocks noChangeArrowheads="1"/>
          </p:cNvSpPr>
          <p:nvPr/>
        </p:nvSpPr>
        <p:spPr bwMode="auto">
          <a:xfrm>
            <a:off x="285750" y="1928813"/>
            <a:ext cx="8572500" cy="3786187"/>
          </a:xfrm>
          <a:prstGeom prst="rect">
            <a:avLst/>
          </a:prstGeom>
          <a:noFill/>
          <a:ln w="9525">
            <a:noFill/>
            <a:miter lim="800000"/>
            <a:headEnd/>
            <a:tailEnd/>
          </a:ln>
        </p:spPr>
        <p:txBody>
          <a:bodyPr>
            <a:spAutoFit/>
          </a:bodyPr>
          <a:lstStyle/>
          <a:p>
            <a:pPr marL="179388" indent="-179388">
              <a:buFont typeface="Wingdings" pitchFamily="2" charset="2"/>
              <a:buChar char="§"/>
            </a:pPr>
            <a:r>
              <a:rPr lang="it-IT" sz="2000"/>
              <a:t>IL FONDO VIENE RIPARTITO TRA GLI AMBITI SOCIALI CON LE SEGUENTI MODALITA’:</a:t>
            </a:r>
          </a:p>
          <a:p>
            <a:pPr marL="179388" indent="-179388">
              <a:buFont typeface="Wingdings" pitchFamily="2" charset="2"/>
              <a:buChar char="§"/>
            </a:pPr>
            <a:endParaRPr lang="it-IT" sz="2000"/>
          </a:p>
          <a:p>
            <a:pPr marL="636588" lvl="1" indent="-179388">
              <a:buFont typeface="Arial" charset="0"/>
              <a:buChar char="•"/>
            </a:pPr>
            <a:r>
              <a:rPr lang="it-IT" sz="2000"/>
              <a:t>40% IN RELAZIONE AI BAMBINI DI ETA’ 0-12 ANNI</a:t>
            </a:r>
          </a:p>
          <a:p>
            <a:pPr marL="636588" lvl="1" indent="-179388">
              <a:buFont typeface="Arial" charset="0"/>
              <a:buChar char="•"/>
            </a:pPr>
            <a:endParaRPr lang="it-IT" sz="2000"/>
          </a:p>
          <a:p>
            <a:pPr marL="636588" lvl="1" indent="-179388">
              <a:buFont typeface="Arial" charset="0"/>
              <a:buChar char="•"/>
            </a:pPr>
            <a:r>
              <a:rPr lang="it-IT" sz="2000"/>
              <a:t>30% IN RELAZIONE AI RAGAZZI DI ETA’ 13/17</a:t>
            </a:r>
          </a:p>
          <a:p>
            <a:pPr marL="636588" lvl="1" indent="-179388">
              <a:buFont typeface="Arial" charset="0"/>
              <a:buChar char="•"/>
            </a:pPr>
            <a:endParaRPr lang="it-IT" sz="2000"/>
          </a:p>
          <a:p>
            <a:pPr marL="636588" lvl="1" indent="-179388">
              <a:buFont typeface="Arial" charset="0"/>
              <a:buChar char="•"/>
            </a:pPr>
            <a:r>
              <a:rPr lang="it-IT" sz="2000"/>
              <a:t>30% IN RELAZIONE SUPERFICIE TERRITORIALE DI AMBITO</a:t>
            </a:r>
          </a:p>
          <a:p>
            <a:pPr marL="636588" lvl="1" indent="-179388">
              <a:buFont typeface="Arial" charset="0"/>
              <a:buChar char="•"/>
            </a:pPr>
            <a:endParaRPr lang="it-IT" sz="2000"/>
          </a:p>
          <a:p>
            <a:pPr marL="636588" lvl="1" indent="-179388">
              <a:buFont typeface="Arial" charset="0"/>
              <a:buChar char="•"/>
            </a:pPr>
            <a:endParaRPr lang="it-IT" sz="2000"/>
          </a:p>
          <a:p>
            <a:pPr marL="179388" indent="-179388">
              <a:buFont typeface="Wingdings" pitchFamily="2" charset="2"/>
              <a:buChar char="§"/>
            </a:pPr>
            <a:r>
              <a:rPr lang="it-IT" sz="2000"/>
              <a:t>L’ AMBITO, IN BASE A QUANTO PREVISTO DAL PIANO DI ZONA, RIPARTISCE IL FONDO TRA I COMUNI</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Rettangolo 4"/>
          <p:cNvSpPr>
            <a:spLocks noChangeArrowheads="1"/>
          </p:cNvSpPr>
          <p:nvPr/>
        </p:nvSpPr>
        <p:spPr bwMode="auto">
          <a:xfrm>
            <a:off x="900113" y="1125538"/>
            <a:ext cx="6432550" cy="519112"/>
          </a:xfrm>
          <a:prstGeom prst="rect">
            <a:avLst/>
          </a:prstGeom>
          <a:noFill/>
          <a:ln w="9525">
            <a:noFill/>
            <a:miter lim="800000"/>
            <a:headEnd/>
            <a:tailEnd/>
          </a:ln>
        </p:spPr>
        <p:txBody>
          <a:bodyPr wrap="none">
            <a:spAutoFit/>
          </a:bodyPr>
          <a:lstStyle/>
          <a:p>
            <a:pPr>
              <a:defRPr/>
            </a:pPr>
            <a:r>
              <a:rPr lang="it-IT" sz="2800" b="1" dirty="0">
                <a:solidFill>
                  <a:srgbClr val="003399"/>
                </a:solidFill>
                <a:latin typeface="Calibri" pitchFamily="34" charset="0"/>
                <a:ea typeface="+mj-ea"/>
                <a:cs typeface="Times New Roman" pitchFamily="18" charset="0"/>
              </a:rPr>
              <a:t>NIDI - FINANZIAMENTO DELLE STRUTTURE</a:t>
            </a:r>
          </a:p>
        </p:txBody>
      </p:sp>
      <p:sp>
        <p:nvSpPr>
          <p:cNvPr id="51204" name="Rettangolo 5"/>
          <p:cNvSpPr>
            <a:spLocks noChangeArrowheads="1"/>
          </p:cNvSpPr>
          <p:nvPr/>
        </p:nvSpPr>
        <p:spPr bwMode="auto">
          <a:xfrm>
            <a:off x="500063" y="1857375"/>
            <a:ext cx="8286750" cy="3816350"/>
          </a:xfrm>
          <a:prstGeom prst="rect">
            <a:avLst/>
          </a:prstGeom>
          <a:noFill/>
          <a:ln w="9525">
            <a:noFill/>
            <a:miter lim="800000"/>
            <a:headEnd/>
            <a:tailEnd/>
          </a:ln>
        </p:spPr>
        <p:txBody>
          <a:bodyPr>
            <a:spAutoFit/>
          </a:bodyPr>
          <a:lstStyle/>
          <a:p>
            <a:pPr eaLnBrk="0" hangingPunct="0">
              <a:spcBef>
                <a:spcPct val="20000"/>
              </a:spcBef>
              <a:buClr>
                <a:schemeClr val="accent2"/>
              </a:buClr>
            </a:pPr>
            <a:r>
              <a:rPr lang="it-IT" sz="2400" b="1"/>
              <a:t>DAL 2002 </a:t>
            </a:r>
            <a:r>
              <a:rPr lang="it-IT" sz="2400"/>
              <a:t>(</a:t>
            </a:r>
            <a:r>
              <a:rPr lang="it-IT" sz="2400" u="sng"/>
              <a:t>FONDI EUROPEI DOCUP OB.2 E FONDI REGIONALI</a:t>
            </a:r>
            <a:r>
              <a:rPr lang="it-IT" sz="2400"/>
              <a:t>)</a:t>
            </a:r>
          </a:p>
          <a:p>
            <a:pPr eaLnBrk="0" hangingPunct="0">
              <a:spcBef>
                <a:spcPct val="20000"/>
              </a:spcBef>
              <a:buClr>
                <a:schemeClr val="accent2"/>
              </a:buClr>
              <a:buFont typeface="Arial" charset="0"/>
              <a:buChar char="•"/>
            </a:pPr>
            <a:r>
              <a:rPr lang="it-IT" sz="2400"/>
              <a:t>N. STRUTTURE = 38</a:t>
            </a:r>
          </a:p>
          <a:p>
            <a:pPr eaLnBrk="0" hangingPunct="0">
              <a:spcBef>
                <a:spcPct val="20000"/>
              </a:spcBef>
              <a:buClr>
                <a:schemeClr val="accent2"/>
              </a:buClr>
              <a:buFont typeface="Arial" charset="0"/>
              <a:buChar char="•"/>
            </a:pPr>
            <a:r>
              <a:rPr lang="it-IT" sz="2400"/>
              <a:t>CONTRIBUTI PER € 4,9 MILIONI</a:t>
            </a:r>
          </a:p>
          <a:p>
            <a:pPr eaLnBrk="0" hangingPunct="0">
              <a:spcBef>
                <a:spcPct val="20000"/>
              </a:spcBef>
              <a:buClr>
                <a:schemeClr val="accent2"/>
              </a:buClr>
              <a:buFont typeface="Arial" charset="0"/>
              <a:buChar char="•"/>
            </a:pPr>
            <a:endParaRPr lang="it-IT" sz="2400"/>
          </a:p>
          <a:p>
            <a:pPr eaLnBrk="0" hangingPunct="0">
              <a:spcBef>
                <a:spcPct val="20000"/>
              </a:spcBef>
              <a:buClr>
                <a:schemeClr val="accent2"/>
              </a:buClr>
              <a:buFont typeface="Arial" charset="0"/>
              <a:buChar char="•"/>
            </a:pPr>
            <a:r>
              <a:rPr lang="it-IT" sz="2400" u="sng"/>
              <a:t>FONDI STATALI MINISTERO PER LA FAMIGLIA </a:t>
            </a:r>
            <a:r>
              <a:rPr lang="it-IT" sz="2400" b="1"/>
              <a:t>(2007/08/09)</a:t>
            </a:r>
          </a:p>
          <a:p>
            <a:pPr eaLnBrk="0" hangingPunct="0">
              <a:spcBef>
                <a:spcPct val="20000"/>
              </a:spcBef>
              <a:buClr>
                <a:schemeClr val="accent2"/>
              </a:buClr>
              <a:buFont typeface="Arial" charset="0"/>
              <a:buChar char="•"/>
            </a:pPr>
            <a:r>
              <a:rPr lang="it-IT" sz="2400"/>
              <a:t>N. STRUTTURE = 75</a:t>
            </a:r>
          </a:p>
          <a:p>
            <a:pPr eaLnBrk="0" hangingPunct="0">
              <a:spcBef>
                <a:spcPct val="20000"/>
              </a:spcBef>
              <a:buClr>
                <a:schemeClr val="accent2"/>
              </a:buClr>
              <a:buFont typeface="Arial" charset="0"/>
              <a:buChar char="•"/>
            </a:pPr>
            <a:r>
              <a:rPr lang="it-IT" sz="2400"/>
              <a:t>CONTRIBUTI PER € 9,2 MILIONI</a:t>
            </a:r>
            <a:endParaRPr lang="it-IT" sz="200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3072" name="Group 64"/>
          <p:cNvGraphicFramePr>
            <a:graphicFrameLocks noGrp="1"/>
          </p:cNvGraphicFramePr>
          <p:nvPr>
            <p:ph idx="4294967295"/>
          </p:nvPr>
        </p:nvGraphicFramePr>
        <p:xfrm>
          <a:off x="179388" y="1752600"/>
          <a:ext cx="8964612" cy="5436872"/>
        </p:xfrm>
        <a:graphic>
          <a:graphicData uri="http://schemas.openxmlformats.org/drawingml/2006/table">
            <a:tbl>
              <a:tblPr/>
              <a:tblGrid>
                <a:gridCol w="3529012"/>
                <a:gridCol w="1368425"/>
                <a:gridCol w="1871663"/>
                <a:gridCol w="1797050"/>
                <a:gridCol w="398462"/>
              </a:tblGrid>
              <a:tr h="533400">
                <a:tc gridSpan="5">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endParaRPr kumimoji="0" lang="it-IT" sz="1800" b="0" i="0" u="none" strike="noStrike" cap="none" normalizeH="0" baseline="0" dirty="0" smtClean="0">
                        <a:ln>
                          <a:noFill/>
                        </a:ln>
                        <a:solidFill>
                          <a:srgbClr val="003399"/>
                        </a:solidFill>
                        <a:effectLst/>
                        <a:latin typeface="Arial" charset="0"/>
                      </a:endParaRPr>
                    </a:p>
                  </a:txBody>
                  <a:tcPr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r>
              <a:tr h="1285875">
                <a:tc>
                  <a:txBody>
                    <a:bodyPr/>
                    <a:lstStyle/>
                    <a:p>
                      <a:pPr marL="0" marR="0" lvl="0" indent="0" algn="l" defTabSz="914400" rtl="0" eaLnBrk="1" fontAlgn="ctr"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cs typeface="Times New Roman" pitchFamily="18" charset="0"/>
                        </a:rPr>
                        <a:t>Area Vasta</a:t>
                      </a:r>
                      <a:endParaRPr kumimoji="0" lang="it-IT" sz="2200" b="0" i="0" u="none" strike="noStrike" cap="none" normalizeH="0" baseline="0" smtClean="0">
                        <a:ln>
                          <a:noFill/>
                        </a:ln>
                        <a:solidFill>
                          <a:srgbClr val="003399"/>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t" latinLnBrk="0" hangingPunct="1">
                        <a:lnSpc>
                          <a:spcPct val="100000"/>
                        </a:lnSpc>
                        <a:spcBef>
                          <a:spcPct val="0"/>
                        </a:spcBef>
                        <a:spcAft>
                          <a:spcPct val="0"/>
                        </a:spcAft>
                        <a:buClrTx/>
                        <a:buSzTx/>
                        <a:buFont typeface="Wingdings" pitchFamily="2" charset="2"/>
                        <a:buNone/>
                        <a:tabLst/>
                      </a:pPr>
                      <a:r>
                        <a:rPr kumimoji="0" lang="it-IT" sz="1700" b="1" i="0" u="none" strike="noStrike" cap="none" normalizeH="0" baseline="0" smtClean="0">
                          <a:ln>
                            <a:noFill/>
                          </a:ln>
                          <a:solidFill>
                            <a:srgbClr val="003399"/>
                          </a:solidFill>
                          <a:effectLst/>
                          <a:latin typeface="Calibri" pitchFamily="34" charset="0"/>
                          <a:cs typeface="Times New Roman" pitchFamily="18" charset="0"/>
                        </a:rPr>
                        <a:t>Totale</a:t>
                      </a:r>
                      <a:br>
                        <a:rPr kumimoji="0" lang="it-IT" sz="1700" b="1" i="0" u="none" strike="noStrike" cap="none" normalizeH="0" baseline="0" smtClean="0">
                          <a:ln>
                            <a:noFill/>
                          </a:ln>
                          <a:solidFill>
                            <a:srgbClr val="003399"/>
                          </a:solidFill>
                          <a:effectLst/>
                          <a:latin typeface="Calibri" pitchFamily="34" charset="0"/>
                          <a:cs typeface="Times New Roman" pitchFamily="18" charset="0"/>
                        </a:rPr>
                      </a:br>
                      <a:r>
                        <a:rPr kumimoji="0" lang="it-IT" sz="1700" b="1" i="0" u="none" strike="noStrike" cap="none" normalizeH="0" baseline="0" smtClean="0">
                          <a:ln>
                            <a:noFill/>
                          </a:ln>
                          <a:solidFill>
                            <a:srgbClr val="003399"/>
                          </a:solidFill>
                          <a:effectLst/>
                          <a:latin typeface="Calibri" pitchFamily="34" charset="0"/>
                          <a:cs typeface="Times New Roman" pitchFamily="18" charset="0"/>
                        </a:rPr>
                        <a:t> Nidi e Centri per l'Infanzia</a:t>
                      </a:r>
                      <a:endParaRPr kumimoji="0" lang="it-IT" sz="1700" b="1" i="0" u="none" strike="noStrike" cap="none" normalizeH="0" baseline="0" smtClean="0">
                        <a:ln>
                          <a:noFill/>
                        </a:ln>
                        <a:solidFill>
                          <a:srgbClr val="003399"/>
                        </a:solidFill>
                        <a:effectLst/>
                        <a:latin typeface="Calibri"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t" latinLnBrk="0" hangingPunct="1">
                        <a:lnSpc>
                          <a:spcPct val="100000"/>
                        </a:lnSpc>
                        <a:spcBef>
                          <a:spcPct val="0"/>
                        </a:spcBef>
                        <a:spcAft>
                          <a:spcPct val="0"/>
                        </a:spcAft>
                        <a:buClrTx/>
                        <a:buSzTx/>
                        <a:buFont typeface="Wingdings" pitchFamily="2" charset="2"/>
                        <a:buNone/>
                        <a:tabLst/>
                      </a:pPr>
                      <a:r>
                        <a:rPr kumimoji="0" lang="it-IT" sz="1700" b="1" i="0" u="none" strike="noStrike" cap="none" normalizeH="0" baseline="0" smtClean="0">
                          <a:ln>
                            <a:noFill/>
                          </a:ln>
                          <a:solidFill>
                            <a:srgbClr val="003399"/>
                          </a:solidFill>
                          <a:effectLst/>
                          <a:latin typeface="Calibri" pitchFamily="34" charset="0"/>
                          <a:cs typeface="Times New Roman" pitchFamily="18" charset="0"/>
                        </a:rPr>
                        <a:t>Nidi e Centri per l'Infanzia con pasto e sonno autorizzati pubblici e privati</a:t>
                      </a:r>
                      <a:endParaRPr kumimoji="0" lang="it-IT" sz="1700" b="1" i="0" u="none" strike="noStrike" cap="none" normalizeH="0" baseline="0" smtClean="0">
                        <a:ln>
                          <a:noFill/>
                        </a:ln>
                        <a:solidFill>
                          <a:srgbClr val="003399"/>
                        </a:solidFill>
                        <a:effectLst/>
                        <a:latin typeface="Calibri"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t" latinLnBrk="0" hangingPunct="1">
                        <a:lnSpc>
                          <a:spcPct val="100000"/>
                        </a:lnSpc>
                        <a:spcBef>
                          <a:spcPct val="0"/>
                        </a:spcBef>
                        <a:spcAft>
                          <a:spcPct val="0"/>
                        </a:spcAft>
                        <a:buClrTx/>
                        <a:buSzTx/>
                        <a:buFont typeface="Wingdings" pitchFamily="2" charset="2"/>
                        <a:buNone/>
                        <a:tabLst/>
                      </a:pPr>
                      <a:r>
                        <a:rPr kumimoji="0" lang="it-IT" sz="1700" b="1" i="0" u="none" strike="noStrike" cap="none" normalizeH="0" baseline="0" smtClean="0">
                          <a:ln>
                            <a:noFill/>
                          </a:ln>
                          <a:solidFill>
                            <a:srgbClr val="003399"/>
                          </a:solidFill>
                          <a:effectLst/>
                          <a:latin typeface="Calibri" pitchFamily="34" charset="0"/>
                          <a:cs typeface="Times New Roman" pitchFamily="18" charset="0"/>
                        </a:rPr>
                        <a:t>Nidi e Centri per l'Infanzia con pasto e sonno pubblici e convenzionati</a:t>
                      </a:r>
                      <a:endParaRPr kumimoji="0" lang="it-IT" sz="1700" b="1" i="0" u="none" strike="noStrike" cap="none" normalizeH="0" baseline="0" smtClean="0">
                        <a:ln>
                          <a:noFill/>
                        </a:ln>
                        <a:solidFill>
                          <a:srgbClr val="003399"/>
                        </a:solidFill>
                        <a:effectLst/>
                        <a:latin typeface="Calibri"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0" i="0" u="none" strike="noStrike" cap="none" normalizeH="0" baseline="0" smtClean="0">
                          <a:ln>
                            <a:noFill/>
                          </a:ln>
                          <a:solidFill>
                            <a:schemeClr val="tx1"/>
                          </a:solidFill>
                          <a:effectLst/>
                          <a:latin typeface="Times New Roman" pitchFamily="18" charset="0"/>
                          <a:cs typeface="Times New Roman" pitchFamily="18" charset="0"/>
                        </a:rPr>
                        <a:t> </a:t>
                      </a:r>
                      <a:endParaRPr kumimoji="0" lang="it-IT" sz="1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r>
              <a:tr h="458788">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cs typeface="Times New Roman" pitchFamily="18" charset="0"/>
                        </a:rPr>
                        <a:t>AV  Pesaro e Urbino</a:t>
                      </a:r>
                      <a:endParaRPr kumimoji="0" lang="it-IT" sz="2200" b="0" i="0" u="none" strike="noStrike" cap="none" normalizeH="0" baseline="0" smtClean="0">
                        <a:ln>
                          <a:noFill/>
                        </a:ln>
                        <a:solidFill>
                          <a:srgbClr val="003399"/>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67</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59</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53</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0" i="0" u="none" strike="noStrike" cap="none" normalizeH="0" baseline="0" smtClean="0">
                          <a:ln>
                            <a:noFill/>
                          </a:ln>
                          <a:solidFill>
                            <a:schemeClr val="tx1"/>
                          </a:solidFill>
                          <a:effectLst/>
                          <a:latin typeface="Times New Roman" pitchFamily="18" charset="0"/>
                          <a:cs typeface="Times New Roman" pitchFamily="18" charset="0"/>
                        </a:rPr>
                        <a:t> </a:t>
                      </a:r>
                      <a:endParaRPr kumimoji="0" lang="it-IT" sz="1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r>
              <a:tr h="433388">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cs typeface="Times New Roman" pitchFamily="18" charset="0"/>
                        </a:rPr>
                        <a:t>AV  Ancona</a:t>
                      </a:r>
                      <a:endParaRPr kumimoji="0" lang="it-IT" sz="2200" b="0" i="0" u="none" strike="noStrike" cap="none" normalizeH="0" baseline="0" smtClean="0">
                        <a:ln>
                          <a:noFill/>
                        </a:ln>
                        <a:solidFill>
                          <a:srgbClr val="003399"/>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99</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89</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64</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0" i="0" u="none" strike="noStrike" cap="none" normalizeH="0" baseline="0" smtClean="0">
                          <a:ln>
                            <a:noFill/>
                          </a:ln>
                          <a:solidFill>
                            <a:schemeClr val="tx1"/>
                          </a:solidFill>
                          <a:effectLst/>
                          <a:latin typeface="Times New Roman" pitchFamily="18" charset="0"/>
                          <a:cs typeface="Times New Roman" pitchFamily="18" charset="0"/>
                        </a:rPr>
                        <a:t> </a:t>
                      </a:r>
                      <a:endParaRPr kumimoji="0" lang="it-IT" sz="1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r>
              <a:tr h="387350">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cs typeface="Times New Roman" pitchFamily="18" charset="0"/>
                        </a:rPr>
                        <a:t>AV  Macerata</a:t>
                      </a:r>
                      <a:endParaRPr kumimoji="0" lang="it-IT" sz="2200" b="0" i="0" u="none" strike="noStrike" cap="none" normalizeH="0" baseline="0" smtClean="0">
                        <a:ln>
                          <a:noFill/>
                        </a:ln>
                        <a:solidFill>
                          <a:srgbClr val="003399"/>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64</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55</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39</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0" i="0" u="none" strike="noStrike" cap="none" normalizeH="0" baseline="0" smtClean="0">
                          <a:ln>
                            <a:noFill/>
                          </a:ln>
                          <a:solidFill>
                            <a:schemeClr val="tx1"/>
                          </a:solidFill>
                          <a:effectLst/>
                          <a:latin typeface="Times New Roman" pitchFamily="18" charset="0"/>
                          <a:cs typeface="Times New Roman" pitchFamily="18" charset="0"/>
                        </a:rPr>
                        <a:t> </a:t>
                      </a:r>
                      <a:endParaRPr kumimoji="0" lang="it-IT" sz="1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r>
              <a:tr h="350838">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cs typeface="Times New Roman" pitchFamily="18" charset="0"/>
                        </a:rPr>
                        <a:t>AV  Ascoli Piceno e  Fermo</a:t>
                      </a:r>
                      <a:endParaRPr kumimoji="0" lang="it-IT" sz="2200" b="0" i="0" u="none" strike="noStrike" cap="none" normalizeH="0" baseline="0" smtClean="0">
                        <a:ln>
                          <a:noFill/>
                        </a:ln>
                        <a:solidFill>
                          <a:srgbClr val="003399"/>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61</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55</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50</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0" i="0" u="none" strike="noStrike" cap="none" normalizeH="0" baseline="0" smtClean="0">
                          <a:ln>
                            <a:noFill/>
                          </a:ln>
                          <a:solidFill>
                            <a:schemeClr val="tx1"/>
                          </a:solidFill>
                          <a:effectLst/>
                          <a:latin typeface="Times New Roman" pitchFamily="18" charset="0"/>
                          <a:cs typeface="Times New Roman" pitchFamily="18" charset="0"/>
                        </a:rPr>
                        <a:t> </a:t>
                      </a:r>
                      <a:endParaRPr kumimoji="0" lang="it-IT" sz="1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r>
              <a:tr h="449263">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003399"/>
                          </a:solidFill>
                          <a:effectLst/>
                          <a:latin typeface="Calibri" pitchFamily="34" charset="0"/>
                          <a:cs typeface="Times New Roman" pitchFamily="18" charset="0"/>
                        </a:rPr>
                        <a:t>Regione Marche</a:t>
                      </a:r>
                      <a:endParaRPr kumimoji="0" lang="it-IT" sz="2200" b="0" i="0" u="none" strike="noStrike" cap="none" normalizeH="0" baseline="0" smtClean="0">
                        <a:ln>
                          <a:noFill/>
                        </a:ln>
                        <a:solidFill>
                          <a:srgbClr val="003399"/>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003399"/>
                          </a:solidFill>
                          <a:effectLst/>
                          <a:latin typeface="Calibri" pitchFamily="34" charset="0"/>
                        </a:rPr>
                        <a:t>291</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003399"/>
                          </a:solidFill>
                          <a:effectLst/>
                          <a:latin typeface="Calibri" pitchFamily="34" charset="0"/>
                        </a:rPr>
                        <a:t>258</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003399"/>
                          </a:solidFill>
                          <a:effectLst/>
                          <a:latin typeface="Calibri" pitchFamily="34" charset="0"/>
                        </a:rPr>
                        <a:t>206</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0" i="0" u="none" strike="noStrike" cap="none" normalizeH="0" baseline="0" smtClean="0">
                          <a:ln>
                            <a:noFill/>
                          </a:ln>
                          <a:solidFill>
                            <a:schemeClr val="tx1"/>
                          </a:solidFill>
                          <a:effectLst/>
                          <a:latin typeface="Times New Roman" pitchFamily="18" charset="0"/>
                          <a:cs typeface="Times New Roman" pitchFamily="18" charset="0"/>
                        </a:rPr>
                        <a:t> </a:t>
                      </a:r>
                      <a:endParaRPr kumimoji="0" lang="it-IT" sz="1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r>
              <a:tr h="347363">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defRPr/>
                      </a:pPr>
                      <a:r>
                        <a:rPr kumimoji="0" lang="it-IT" sz="900" b="0" i="0" u="none" strike="noStrike" cap="none" normalizeH="0" baseline="0" dirty="0" smtClean="0">
                          <a:ln>
                            <a:noFill/>
                          </a:ln>
                          <a:solidFill>
                            <a:srgbClr val="003399"/>
                          </a:solidFill>
                          <a:effectLst/>
                          <a:latin typeface="Times New Roman" pitchFamily="18" charset="0"/>
                          <a:cs typeface="Times New Roman" pitchFamily="18" charset="0"/>
                        </a:rPr>
                        <a:t>Fonte: Osservatorio Regionale Politiche Sociali - </a:t>
                      </a:r>
                      <a:r>
                        <a:rPr kumimoji="0" lang="it-IT" sz="900" b="0" i="0" u="none" strike="noStrike" kern="1200" cap="none" normalizeH="0" baseline="0" dirty="0" smtClean="0">
                          <a:ln>
                            <a:noFill/>
                          </a:ln>
                          <a:solidFill>
                            <a:srgbClr val="003399"/>
                          </a:solidFill>
                          <a:effectLst/>
                          <a:latin typeface="Times New Roman" pitchFamily="18" charset="0"/>
                          <a:ea typeface="+mn-ea"/>
                          <a:cs typeface="Times New Roman" pitchFamily="18" charset="0"/>
                        </a:rPr>
                        <a:t>Fonte: Servizio Politiche Sociali</a:t>
                      </a:r>
                    </a:p>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endParaRPr kumimoji="0" lang="it-IT" sz="1800" b="0" i="0" u="none" strike="noStrike" cap="none" normalizeH="0" baseline="0" dirty="0" smtClean="0">
                        <a:ln>
                          <a:noFill/>
                        </a:ln>
                        <a:solidFill>
                          <a:srgbClr val="003399"/>
                        </a:solidFill>
                        <a:effectLst/>
                        <a:latin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1" i="0" u="none" strike="noStrike" cap="none" normalizeH="0" baseline="0" smtClean="0">
                          <a:ln>
                            <a:noFill/>
                          </a:ln>
                          <a:solidFill>
                            <a:srgbClr val="003399"/>
                          </a:solidFill>
                          <a:effectLst/>
                          <a:latin typeface="Times New Roman" pitchFamily="18" charset="0"/>
                          <a:cs typeface="Times New Roman" pitchFamily="18" charset="0"/>
                        </a:rPr>
                        <a:t> </a:t>
                      </a:r>
                      <a:endParaRPr kumimoji="0" lang="it-IT" sz="1800" b="0" i="0" u="none" strike="noStrike" cap="none" normalizeH="0" baseline="0" smtClean="0">
                        <a:ln>
                          <a:noFill/>
                        </a:ln>
                        <a:solidFill>
                          <a:srgbClr val="003399"/>
                        </a:solidFill>
                        <a:effectLst/>
                        <a:latin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1" i="0" u="none" strike="noStrike" cap="none" normalizeH="0" baseline="0" smtClean="0">
                          <a:ln>
                            <a:noFill/>
                          </a:ln>
                          <a:solidFill>
                            <a:srgbClr val="003399"/>
                          </a:solidFill>
                          <a:effectLst/>
                          <a:latin typeface="Times New Roman" pitchFamily="18" charset="0"/>
                          <a:cs typeface="Times New Roman" pitchFamily="18" charset="0"/>
                        </a:rPr>
                        <a:t> </a:t>
                      </a:r>
                      <a:endParaRPr kumimoji="0" lang="it-IT" sz="1800" b="0" i="0" u="none" strike="noStrike" cap="none" normalizeH="0" baseline="0" smtClean="0">
                        <a:ln>
                          <a:noFill/>
                        </a:ln>
                        <a:solidFill>
                          <a:srgbClr val="003399"/>
                        </a:solidFill>
                        <a:effectLst/>
                        <a:latin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1" i="0" u="none" strike="noStrike" cap="none" normalizeH="0" baseline="0" smtClean="0">
                          <a:ln>
                            <a:noFill/>
                          </a:ln>
                          <a:solidFill>
                            <a:srgbClr val="003399"/>
                          </a:solidFill>
                          <a:effectLst/>
                          <a:latin typeface="Times New Roman" pitchFamily="18" charset="0"/>
                          <a:cs typeface="Times New Roman" pitchFamily="18" charset="0"/>
                        </a:rPr>
                        <a:t> </a:t>
                      </a:r>
                      <a:endParaRPr kumimoji="0" lang="it-IT" sz="1800" b="0" i="0" u="none" strike="noStrike" cap="none" normalizeH="0" baseline="0" smtClean="0">
                        <a:ln>
                          <a:noFill/>
                        </a:ln>
                        <a:solidFill>
                          <a:srgbClr val="003399"/>
                        </a:solidFill>
                        <a:effectLst/>
                        <a:latin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0" i="0" u="none" strike="noStrike" cap="none" normalizeH="0" baseline="0" smtClean="0">
                          <a:ln>
                            <a:noFill/>
                          </a:ln>
                          <a:solidFill>
                            <a:schemeClr val="tx1"/>
                          </a:solidFill>
                          <a:effectLst/>
                          <a:latin typeface="Times New Roman" pitchFamily="18" charset="0"/>
                          <a:cs typeface="Times New Roman" pitchFamily="18" charset="0"/>
                        </a:rPr>
                        <a:t> </a:t>
                      </a:r>
                      <a:endParaRPr kumimoji="0" lang="it-IT" sz="18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noFill/>
                  </a:tcPr>
                </a:tc>
              </a:tr>
              <a:tr h="146050">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endParaRPr kumimoji="0" lang="it-IT" sz="1800" b="0" i="0" u="none" strike="noStrike" cap="none" normalizeH="0" baseline="0" dirty="0" smtClean="0">
                        <a:ln>
                          <a:noFill/>
                        </a:ln>
                        <a:solidFill>
                          <a:srgbClr val="003399"/>
                        </a:solidFill>
                        <a:effectLst/>
                        <a:latin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1" i="0" u="none" strike="noStrike" cap="none" normalizeH="0" baseline="0" dirty="0" smtClean="0">
                          <a:ln>
                            <a:noFill/>
                          </a:ln>
                          <a:solidFill>
                            <a:srgbClr val="003399"/>
                          </a:solidFill>
                          <a:effectLst/>
                          <a:latin typeface="Times New Roman" pitchFamily="18" charset="0"/>
                          <a:cs typeface="Times New Roman" pitchFamily="18" charset="0"/>
                        </a:rPr>
                        <a:t> </a:t>
                      </a:r>
                      <a:endParaRPr kumimoji="0" lang="it-IT" sz="1800" b="0" i="0" u="none" strike="noStrike" cap="none" normalizeH="0" baseline="0" dirty="0" smtClean="0">
                        <a:ln>
                          <a:noFill/>
                        </a:ln>
                        <a:solidFill>
                          <a:srgbClr val="003399"/>
                        </a:solidFill>
                        <a:effectLst/>
                        <a:latin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1" i="0" u="none" strike="noStrike" cap="none" normalizeH="0" baseline="0" smtClean="0">
                          <a:ln>
                            <a:noFill/>
                          </a:ln>
                          <a:solidFill>
                            <a:srgbClr val="003399"/>
                          </a:solidFill>
                          <a:effectLst/>
                          <a:latin typeface="Times New Roman" pitchFamily="18" charset="0"/>
                          <a:cs typeface="Times New Roman" pitchFamily="18" charset="0"/>
                        </a:rPr>
                        <a:t> </a:t>
                      </a:r>
                      <a:endParaRPr kumimoji="0" lang="it-IT" sz="1800" b="0" i="0" u="none" strike="noStrike" cap="none" normalizeH="0" baseline="0" smtClean="0">
                        <a:ln>
                          <a:noFill/>
                        </a:ln>
                        <a:solidFill>
                          <a:srgbClr val="003399"/>
                        </a:solidFill>
                        <a:effectLst/>
                        <a:latin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1" i="0" u="none" strike="noStrike" cap="none" normalizeH="0" baseline="0" smtClean="0">
                          <a:ln>
                            <a:noFill/>
                          </a:ln>
                          <a:solidFill>
                            <a:srgbClr val="003399"/>
                          </a:solidFill>
                          <a:effectLst/>
                          <a:latin typeface="Times New Roman" pitchFamily="18" charset="0"/>
                          <a:cs typeface="Times New Roman" pitchFamily="18" charset="0"/>
                        </a:rPr>
                        <a:t> </a:t>
                      </a:r>
                      <a:endParaRPr kumimoji="0" lang="it-IT" sz="1800" b="0" i="0" u="none" strike="noStrike" cap="none" normalizeH="0" baseline="0" smtClean="0">
                        <a:ln>
                          <a:noFill/>
                        </a:ln>
                        <a:solidFill>
                          <a:srgbClr val="003399"/>
                        </a:solidFill>
                        <a:effectLst/>
                        <a:latin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0" i="0" u="none" strike="noStrike" cap="none" normalizeH="0" baseline="0" smtClean="0">
                          <a:ln>
                            <a:noFill/>
                          </a:ln>
                          <a:solidFill>
                            <a:schemeClr val="tx1"/>
                          </a:solidFill>
                          <a:effectLst/>
                          <a:latin typeface="Times New Roman" pitchFamily="18" charset="0"/>
                          <a:cs typeface="Times New Roman" pitchFamily="18" charset="0"/>
                        </a:rPr>
                        <a:t> </a:t>
                      </a:r>
                      <a:endParaRPr kumimoji="0" lang="it-IT" sz="18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noFill/>
                  </a:tcPr>
                </a:tc>
              </a:tr>
              <a:tr h="315913">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0" i="0" u="none" strike="noStrike" cap="none" normalizeH="0" baseline="0" smtClean="0">
                          <a:ln>
                            <a:noFill/>
                          </a:ln>
                          <a:solidFill>
                            <a:schemeClr val="tx1"/>
                          </a:solidFill>
                          <a:effectLst/>
                          <a:latin typeface="Times New Roman" pitchFamily="18" charset="0"/>
                          <a:cs typeface="Times New Roman" pitchFamily="18" charset="0"/>
                        </a:rPr>
                        <a:t> </a:t>
                      </a:r>
                      <a:endParaRPr kumimoji="0" lang="it-IT" sz="18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0" i="0" u="none" strike="noStrike" cap="none" normalizeH="0" baseline="0" smtClean="0">
                          <a:ln>
                            <a:noFill/>
                          </a:ln>
                          <a:solidFill>
                            <a:schemeClr val="tx1"/>
                          </a:solidFill>
                          <a:effectLst/>
                          <a:latin typeface="Times New Roman" pitchFamily="18" charset="0"/>
                          <a:cs typeface="Times New Roman" pitchFamily="18" charset="0"/>
                        </a:rPr>
                        <a:t> </a:t>
                      </a:r>
                      <a:endParaRPr kumimoji="0" lang="it-IT" sz="18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0" i="0" u="none" strike="noStrike" cap="none" normalizeH="0" baseline="0" smtClean="0">
                          <a:ln>
                            <a:noFill/>
                          </a:ln>
                          <a:solidFill>
                            <a:schemeClr val="tx1"/>
                          </a:solidFill>
                          <a:effectLst/>
                          <a:latin typeface="Times New Roman" pitchFamily="18" charset="0"/>
                          <a:cs typeface="Times New Roman" pitchFamily="18" charset="0"/>
                        </a:rPr>
                        <a:t> </a:t>
                      </a:r>
                      <a:endParaRPr kumimoji="0" lang="it-IT" sz="18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0" i="0" u="none" strike="noStrike" cap="none" normalizeH="0" baseline="0" smtClean="0">
                          <a:ln>
                            <a:noFill/>
                          </a:ln>
                          <a:solidFill>
                            <a:schemeClr val="tx1"/>
                          </a:solidFill>
                          <a:effectLst/>
                          <a:latin typeface="Times New Roman" pitchFamily="18" charset="0"/>
                          <a:cs typeface="Times New Roman" pitchFamily="18" charset="0"/>
                        </a:rPr>
                        <a:t> </a:t>
                      </a:r>
                      <a:endParaRPr kumimoji="0" lang="it-IT" sz="18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0" i="0" u="none" strike="noStrike" cap="none" normalizeH="0" baseline="0" dirty="0" smtClean="0">
                          <a:ln>
                            <a:noFill/>
                          </a:ln>
                          <a:solidFill>
                            <a:schemeClr val="tx1"/>
                          </a:solidFill>
                          <a:effectLst/>
                          <a:latin typeface="Times New Roman" pitchFamily="18" charset="0"/>
                          <a:cs typeface="Times New Roman" pitchFamily="18" charset="0"/>
                        </a:rPr>
                        <a:t> </a:t>
                      </a:r>
                      <a:endParaRPr kumimoji="0" lang="it-IT" sz="1800" b="0" i="0" u="none" strike="noStrike" cap="none" normalizeH="0" baseline="0" dirty="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noFill/>
                  </a:tcPr>
                </a:tc>
              </a:tr>
            </a:tbl>
          </a:graphicData>
        </a:graphic>
      </p:graphicFrame>
      <p:sp>
        <p:nvSpPr>
          <p:cNvPr id="43069" name="Rectangle 64"/>
          <p:cNvSpPr>
            <a:spLocks noGrp="1" noChangeArrowheads="1"/>
          </p:cNvSpPr>
          <p:nvPr>
            <p:ph type="title" idx="4294967295"/>
          </p:nvPr>
        </p:nvSpPr>
        <p:spPr bwMode="auto">
          <a:xfrm>
            <a:off x="539750" y="1000108"/>
            <a:ext cx="8001000" cy="981092"/>
          </a:xfrm>
          <a:prstGeom prst="rect">
            <a:avLst/>
          </a:prstGeom>
          <a:solidFill>
            <a:srgbClr val="FFFFFF"/>
          </a:solidFill>
          <a:ln>
            <a:noFill/>
            <a:miter lim="800000"/>
            <a:headEnd/>
            <a:tailEnd/>
          </a:ln>
        </p:spPr>
        <p:txBody>
          <a:bodyPr anchor="b"/>
          <a:lstStyle/>
          <a:p>
            <a:pPr eaLnBrk="1" hangingPunct="1"/>
            <a:r>
              <a:rPr lang="it-IT" sz="2800" b="1" dirty="0" smtClean="0">
                <a:solidFill>
                  <a:srgbClr val="003399"/>
                </a:solidFill>
                <a:latin typeface="Calibri" pitchFamily="34" charset="0"/>
                <a:cs typeface="Times New Roman" pitchFamily="18" charset="0"/>
              </a:rPr>
              <a:t>Nidi e centri per l'infanzia: operativi, autorizzati, convenzionati per Area Vasta al 01/</a:t>
            </a:r>
            <a:r>
              <a:rPr lang="it-IT" sz="2800" b="1" dirty="0" err="1" smtClean="0">
                <a:solidFill>
                  <a:srgbClr val="003399"/>
                </a:solidFill>
                <a:latin typeface="Calibri" pitchFamily="34" charset="0"/>
                <a:cs typeface="Times New Roman" pitchFamily="18" charset="0"/>
              </a:rPr>
              <a:t>01</a:t>
            </a:r>
            <a:r>
              <a:rPr lang="it-IT" sz="2800" b="1" dirty="0" smtClean="0">
                <a:solidFill>
                  <a:srgbClr val="003399"/>
                </a:solidFill>
                <a:latin typeface="Calibri" pitchFamily="34" charset="0"/>
                <a:cs typeface="Times New Roman" pitchFamily="18" charset="0"/>
              </a:rPr>
              <a:t>/2009</a:t>
            </a: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05" name="Group 73"/>
          <p:cNvGraphicFramePr>
            <a:graphicFrameLocks noGrp="1"/>
          </p:cNvGraphicFramePr>
          <p:nvPr>
            <p:ph idx="4294967295"/>
          </p:nvPr>
        </p:nvGraphicFramePr>
        <p:xfrm>
          <a:off x="554038" y="1484313"/>
          <a:ext cx="8590279" cy="5067618"/>
        </p:xfrm>
        <a:graphic>
          <a:graphicData uri="http://schemas.openxmlformats.org/drawingml/2006/table">
            <a:tbl>
              <a:tblPr/>
              <a:tblGrid>
                <a:gridCol w="3213100"/>
                <a:gridCol w="1439862"/>
                <a:gridCol w="1830388"/>
                <a:gridCol w="1665287"/>
                <a:gridCol w="208280"/>
                <a:gridCol w="233362"/>
              </a:tblGrid>
              <a:tr h="428625">
                <a:tc gridSpan="6">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endParaRPr kumimoji="0" lang="it-IT" sz="1800" b="0" i="0" u="none" strike="noStrike" cap="none" normalizeH="0" baseline="0" dirty="0" smtClean="0">
                        <a:ln>
                          <a:noFill/>
                        </a:ln>
                        <a:solidFill>
                          <a:srgbClr val="003399"/>
                        </a:solidFill>
                        <a:effectLst/>
                        <a:latin typeface="Arial" charset="0"/>
                      </a:endParaRPr>
                    </a:p>
                  </a:txBody>
                  <a:tcPr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r>
              <a:tr h="1035050">
                <a:tc>
                  <a:txBody>
                    <a:bodyPr/>
                    <a:lstStyle/>
                    <a:p>
                      <a:pPr marL="0" marR="0" lvl="0" indent="0" algn="l" defTabSz="914400" rtl="0" eaLnBrk="1" fontAlgn="ctr"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cs typeface="Times New Roman" pitchFamily="18" charset="0"/>
                        </a:rPr>
                        <a:t>Area Vasta</a:t>
                      </a:r>
                      <a:endParaRPr kumimoji="0" lang="it-IT" sz="2200" b="0" i="0" u="none" strike="noStrike" cap="none" normalizeH="0" baseline="0" smtClean="0">
                        <a:ln>
                          <a:noFill/>
                        </a:ln>
                        <a:solidFill>
                          <a:srgbClr val="003399"/>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t" latinLnBrk="0" hangingPunct="1">
                        <a:lnSpc>
                          <a:spcPct val="100000"/>
                        </a:lnSpc>
                        <a:spcBef>
                          <a:spcPct val="0"/>
                        </a:spcBef>
                        <a:spcAft>
                          <a:spcPct val="0"/>
                        </a:spcAft>
                        <a:buClrTx/>
                        <a:buSzTx/>
                        <a:buFont typeface="Wingdings" pitchFamily="2" charset="2"/>
                        <a:buNone/>
                        <a:tabLst/>
                      </a:pPr>
                      <a:r>
                        <a:rPr kumimoji="0" lang="it-IT" sz="1800" b="0" i="0" u="none" strike="noStrike" cap="none" normalizeH="0" baseline="0" smtClean="0">
                          <a:ln>
                            <a:noFill/>
                          </a:ln>
                          <a:solidFill>
                            <a:srgbClr val="003399"/>
                          </a:solidFill>
                          <a:effectLst/>
                          <a:latin typeface="Calibri" pitchFamily="34" charset="0"/>
                          <a:cs typeface="Times New Roman" pitchFamily="18" charset="0"/>
                        </a:rPr>
                        <a:t> Posti</a:t>
                      </a:r>
                      <a:br>
                        <a:rPr kumimoji="0" lang="it-IT" sz="1800" b="0" i="0" u="none" strike="noStrike" cap="none" normalizeH="0" baseline="0" smtClean="0">
                          <a:ln>
                            <a:noFill/>
                          </a:ln>
                          <a:solidFill>
                            <a:srgbClr val="003399"/>
                          </a:solidFill>
                          <a:effectLst/>
                          <a:latin typeface="Calibri" pitchFamily="34" charset="0"/>
                          <a:cs typeface="Times New Roman" pitchFamily="18" charset="0"/>
                        </a:rPr>
                      </a:br>
                      <a:r>
                        <a:rPr kumimoji="0" lang="it-IT" sz="1800" b="0" i="0" u="none" strike="noStrike" cap="none" normalizeH="0" baseline="0" smtClean="0">
                          <a:ln>
                            <a:noFill/>
                          </a:ln>
                          <a:solidFill>
                            <a:srgbClr val="003399"/>
                          </a:solidFill>
                          <a:effectLst/>
                          <a:latin typeface="Calibri" pitchFamily="34" charset="0"/>
                          <a:cs typeface="Times New Roman" pitchFamily="18" charset="0"/>
                        </a:rPr>
                        <a:t>totali</a:t>
                      </a:r>
                      <a:br>
                        <a:rPr kumimoji="0" lang="it-IT" sz="1800" b="0" i="0" u="none" strike="noStrike" cap="none" normalizeH="0" baseline="0" smtClean="0">
                          <a:ln>
                            <a:noFill/>
                          </a:ln>
                          <a:solidFill>
                            <a:srgbClr val="003399"/>
                          </a:solidFill>
                          <a:effectLst/>
                          <a:latin typeface="Calibri" pitchFamily="34" charset="0"/>
                          <a:cs typeface="Times New Roman" pitchFamily="18" charset="0"/>
                        </a:rPr>
                      </a:br>
                      <a:r>
                        <a:rPr kumimoji="0" lang="it-IT" sz="1800" b="0" i="0" u="none" strike="noStrike" cap="none" normalizeH="0" baseline="0" smtClean="0">
                          <a:ln>
                            <a:noFill/>
                          </a:ln>
                          <a:solidFill>
                            <a:srgbClr val="003399"/>
                          </a:solidFill>
                          <a:effectLst/>
                          <a:latin typeface="Calibri" pitchFamily="34" charset="0"/>
                          <a:cs typeface="Times New Roman" pitchFamily="18" charset="0"/>
                        </a:rPr>
                        <a:t> Nidi e Centri per l'Infanzia</a:t>
                      </a:r>
                      <a:endParaRPr kumimoji="0" lang="it-IT" sz="1800" b="0" i="0" u="none" strike="noStrike" cap="none" normalizeH="0" baseline="0" smtClean="0">
                        <a:ln>
                          <a:noFill/>
                        </a:ln>
                        <a:solidFill>
                          <a:srgbClr val="003399"/>
                        </a:solidFill>
                        <a:effectLst/>
                        <a:latin typeface="Calibri"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t" latinLnBrk="0" hangingPunct="1">
                        <a:lnSpc>
                          <a:spcPct val="100000"/>
                        </a:lnSpc>
                        <a:spcBef>
                          <a:spcPct val="0"/>
                        </a:spcBef>
                        <a:spcAft>
                          <a:spcPct val="0"/>
                        </a:spcAft>
                        <a:buClrTx/>
                        <a:buSzTx/>
                        <a:buFont typeface="Wingdings" pitchFamily="2" charset="2"/>
                        <a:buNone/>
                        <a:tabLst/>
                      </a:pPr>
                      <a:r>
                        <a:rPr kumimoji="0" lang="it-IT" sz="1800" b="0" i="0" u="none" strike="noStrike" cap="none" normalizeH="0" baseline="0" smtClean="0">
                          <a:ln>
                            <a:noFill/>
                          </a:ln>
                          <a:solidFill>
                            <a:srgbClr val="003399"/>
                          </a:solidFill>
                          <a:effectLst/>
                          <a:latin typeface="Calibri" pitchFamily="34" charset="0"/>
                          <a:cs typeface="Times New Roman" pitchFamily="18" charset="0"/>
                        </a:rPr>
                        <a:t>Nidi e Centri per l'Infanzia con pasto e sonno autorizzati pubblici e privati</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t" latinLnBrk="0" hangingPunct="1">
                        <a:lnSpc>
                          <a:spcPct val="100000"/>
                        </a:lnSpc>
                        <a:spcBef>
                          <a:spcPct val="0"/>
                        </a:spcBef>
                        <a:spcAft>
                          <a:spcPct val="0"/>
                        </a:spcAft>
                        <a:buClrTx/>
                        <a:buSzTx/>
                        <a:buFont typeface="Wingdings" pitchFamily="2" charset="2"/>
                        <a:buNone/>
                        <a:tabLst/>
                      </a:pPr>
                      <a:r>
                        <a:rPr kumimoji="0" lang="it-IT" sz="1800" b="0" i="0" u="none" strike="noStrike" cap="none" normalizeH="0" baseline="0" smtClean="0">
                          <a:ln>
                            <a:noFill/>
                          </a:ln>
                          <a:solidFill>
                            <a:srgbClr val="003399"/>
                          </a:solidFill>
                          <a:effectLst/>
                          <a:latin typeface="Calibri" pitchFamily="34" charset="0"/>
                          <a:cs typeface="Times New Roman" pitchFamily="18" charset="0"/>
                        </a:rPr>
                        <a:t>Nidi e Centri per l'Infanzia con pasto e sonno pubblici e convenzionati</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0" i="0" u="none" strike="noStrike" cap="none" normalizeH="0" baseline="0" smtClean="0">
                          <a:ln>
                            <a:noFill/>
                          </a:ln>
                          <a:solidFill>
                            <a:schemeClr val="tx1"/>
                          </a:solidFill>
                          <a:effectLst/>
                          <a:latin typeface="Times New Roman" pitchFamily="18" charset="0"/>
                          <a:cs typeface="Times New Roman" pitchFamily="18" charset="0"/>
                        </a:rPr>
                        <a:t> </a:t>
                      </a:r>
                      <a:endParaRPr kumimoji="0" lang="it-IT" sz="1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0" i="0" u="none" strike="noStrike" cap="none" normalizeH="0" baseline="0" smtClean="0">
                          <a:ln>
                            <a:noFill/>
                          </a:ln>
                          <a:solidFill>
                            <a:schemeClr val="tx1"/>
                          </a:solidFill>
                          <a:effectLst/>
                          <a:latin typeface="Times New Roman" pitchFamily="18" charset="0"/>
                          <a:cs typeface="Times New Roman" pitchFamily="18" charset="0"/>
                        </a:rPr>
                        <a:t> </a:t>
                      </a:r>
                      <a:endParaRPr kumimoji="0" lang="it-IT" sz="18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noFill/>
                  </a:tcPr>
                </a:tc>
              </a:tr>
              <a:tr h="398463">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cs typeface="Times New Roman" pitchFamily="18" charset="0"/>
                        </a:rPr>
                        <a:t>AV  Pesaro e Urbino</a:t>
                      </a:r>
                      <a:endParaRPr kumimoji="0" lang="it-IT" sz="2200" b="0" i="0" u="none" strike="noStrike" cap="none" normalizeH="0" baseline="0" smtClean="0">
                        <a:ln>
                          <a:noFill/>
                        </a:ln>
                        <a:solidFill>
                          <a:srgbClr val="003399"/>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dirty="0" smtClean="0">
                          <a:ln>
                            <a:noFill/>
                          </a:ln>
                          <a:solidFill>
                            <a:srgbClr val="003399"/>
                          </a:solidFill>
                          <a:effectLst/>
                          <a:latin typeface="Calibri" pitchFamily="34" charset="0"/>
                        </a:rPr>
                        <a:t>2.232</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dirty="0" smtClean="0">
                          <a:ln>
                            <a:noFill/>
                          </a:ln>
                          <a:solidFill>
                            <a:srgbClr val="003399"/>
                          </a:solidFill>
                          <a:effectLst/>
                          <a:latin typeface="Calibri" pitchFamily="34" charset="0"/>
                        </a:rPr>
                        <a:t>2.082</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dirty="0" smtClean="0">
                          <a:ln>
                            <a:noFill/>
                          </a:ln>
                          <a:solidFill>
                            <a:srgbClr val="003399"/>
                          </a:solidFill>
                          <a:effectLst/>
                          <a:latin typeface="Calibri" pitchFamily="34" charset="0"/>
                        </a:rPr>
                        <a:t>1.974</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0" i="0" u="none" strike="noStrike" cap="none" normalizeH="0" baseline="0" smtClean="0">
                          <a:ln>
                            <a:noFill/>
                          </a:ln>
                          <a:solidFill>
                            <a:schemeClr val="tx1"/>
                          </a:solidFill>
                          <a:effectLst/>
                          <a:latin typeface="Times New Roman" pitchFamily="18" charset="0"/>
                          <a:cs typeface="Times New Roman" pitchFamily="18" charset="0"/>
                        </a:rPr>
                        <a:t> </a:t>
                      </a:r>
                      <a:endParaRPr kumimoji="0" lang="it-IT" sz="1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0" i="0" u="none" strike="noStrike" cap="none" normalizeH="0" baseline="0" smtClean="0">
                          <a:ln>
                            <a:noFill/>
                          </a:ln>
                          <a:solidFill>
                            <a:schemeClr val="tx1"/>
                          </a:solidFill>
                          <a:effectLst/>
                          <a:latin typeface="Times New Roman" pitchFamily="18" charset="0"/>
                          <a:cs typeface="Times New Roman" pitchFamily="18" charset="0"/>
                        </a:rPr>
                        <a:t> </a:t>
                      </a:r>
                      <a:endParaRPr kumimoji="0" lang="it-IT" sz="18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noFill/>
                  </a:tcPr>
                </a:tc>
              </a:tr>
              <a:tr h="341313">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cs typeface="Times New Roman" pitchFamily="18" charset="0"/>
                        </a:rPr>
                        <a:t>AV  Ancona</a:t>
                      </a:r>
                      <a:endParaRPr kumimoji="0" lang="it-IT" sz="2200" b="0" i="0" u="none" strike="noStrike" cap="none" normalizeH="0" baseline="0" smtClean="0">
                        <a:ln>
                          <a:noFill/>
                        </a:ln>
                        <a:solidFill>
                          <a:srgbClr val="003399"/>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dirty="0" smtClean="0">
                          <a:ln>
                            <a:noFill/>
                          </a:ln>
                          <a:solidFill>
                            <a:srgbClr val="003399"/>
                          </a:solidFill>
                          <a:effectLst/>
                          <a:latin typeface="Calibri" pitchFamily="34" charset="0"/>
                        </a:rPr>
                        <a:t>3.162</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dirty="0" smtClean="0">
                          <a:ln>
                            <a:noFill/>
                          </a:ln>
                          <a:solidFill>
                            <a:srgbClr val="003399"/>
                          </a:solidFill>
                          <a:effectLst/>
                          <a:latin typeface="Calibri" pitchFamily="34" charset="0"/>
                        </a:rPr>
                        <a:t>2.944</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dirty="0" smtClean="0">
                          <a:ln>
                            <a:noFill/>
                          </a:ln>
                          <a:solidFill>
                            <a:srgbClr val="003399"/>
                          </a:solidFill>
                          <a:effectLst/>
                          <a:latin typeface="Calibri" pitchFamily="34" charset="0"/>
                        </a:rPr>
                        <a:t>2.482</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0" i="0" u="none" strike="noStrike" cap="none" normalizeH="0" baseline="0" smtClean="0">
                          <a:ln>
                            <a:noFill/>
                          </a:ln>
                          <a:solidFill>
                            <a:schemeClr val="tx1"/>
                          </a:solidFill>
                          <a:effectLst/>
                          <a:latin typeface="Times New Roman" pitchFamily="18" charset="0"/>
                          <a:cs typeface="Times New Roman" pitchFamily="18" charset="0"/>
                        </a:rPr>
                        <a:t> </a:t>
                      </a:r>
                      <a:endParaRPr kumimoji="0" lang="it-IT" sz="1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0" i="0" u="none" strike="noStrike" cap="none" normalizeH="0" baseline="0" smtClean="0">
                          <a:ln>
                            <a:noFill/>
                          </a:ln>
                          <a:solidFill>
                            <a:schemeClr val="tx1"/>
                          </a:solidFill>
                          <a:effectLst/>
                          <a:latin typeface="Times New Roman" pitchFamily="18" charset="0"/>
                          <a:cs typeface="Times New Roman" pitchFamily="18" charset="0"/>
                        </a:rPr>
                        <a:t> </a:t>
                      </a:r>
                      <a:endParaRPr kumimoji="0" lang="it-IT" sz="18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noFill/>
                  </a:tcPr>
                </a:tc>
              </a:tr>
              <a:tr h="400050">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cs typeface="Times New Roman" pitchFamily="18" charset="0"/>
                        </a:rPr>
                        <a:t>AV  Macerata</a:t>
                      </a:r>
                      <a:endParaRPr kumimoji="0" lang="it-IT" sz="2200" b="0" i="0" u="none" strike="noStrike" cap="none" normalizeH="0" baseline="0" smtClean="0">
                        <a:ln>
                          <a:noFill/>
                        </a:ln>
                        <a:solidFill>
                          <a:srgbClr val="003399"/>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dirty="0" smtClean="0">
                          <a:ln>
                            <a:noFill/>
                          </a:ln>
                          <a:solidFill>
                            <a:srgbClr val="003399"/>
                          </a:solidFill>
                          <a:effectLst/>
                          <a:latin typeface="Calibri" pitchFamily="34" charset="0"/>
                        </a:rPr>
                        <a:t>1.591</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dirty="0" smtClean="0">
                          <a:ln>
                            <a:noFill/>
                          </a:ln>
                          <a:solidFill>
                            <a:srgbClr val="003399"/>
                          </a:solidFill>
                          <a:effectLst/>
                          <a:latin typeface="Calibri" pitchFamily="34" charset="0"/>
                        </a:rPr>
                        <a:t>1.444</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dirty="0" smtClean="0">
                          <a:ln>
                            <a:noFill/>
                          </a:ln>
                          <a:solidFill>
                            <a:srgbClr val="003399"/>
                          </a:solidFill>
                          <a:effectLst/>
                          <a:latin typeface="Calibri" pitchFamily="34" charset="0"/>
                        </a:rPr>
                        <a:t>1.146</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0" i="0" u="none" strike="noStrike" cap="none" normalizeH="0" baseline="0" smtClean="0">
                          <a:ln>
                            <a:noFill/>
                          </a:ln>
                          <a:solidFill>
                            <a:schemeClr val="tx1"/>
                          </a:solidFill>
                          <a:effectLst/>
                          <a:latin typeface="Times New Roman" pitchFamily="18" charset="0"/>
                          <a:cs typeface="Times New Roman" pitchFamily="18" charset="0"/>
                        </a:rPr>
                        <a:t> </a:t>
                      </a:r>
                      <a:endParaRPr kumimoji="0" lang="it-IT" sz="1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0" i="0" u="none" strike="noStrike" cap="none" normalizeH="0" baseline="0" smtClean="0">
                          <a:ln>
                            <a:noFill/>
                          </a:ln>
                          <a:solidFill>
                            <a:schemeClr val="tx1"/>
                          </a:solidFill>
                          <a:effectLst/>
                          <a:latin typeface="Times New Roman" pitchFamily="18" charset="0"/>
                          <a:cs typeface="Times New Roman" pitchFamily="18" charset="0"/>
                        </a:rPr>
                        <a:t> </a:t>
                      </a:r>
                      <a:endParaRPr kumimoji="0" lang="it-IT" sz="18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noFill/>
                  </a:tcPr>
                </a:tc>
              </a:tr>
              <a:tr h="398463">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cs typeface="Times New Roman" pitchFamily="18" charset="0"/>
                        </a:rPr>
                        <a:t>AV  Ascoli Piceno e  Fermo</a:t>
                      </a:r>
                      <a:endParaRPr kumimoji="0" lang="it-IT" sz="2200" b="0" i="0" u="none" strike="noStrike" cap="none" normalizeH="0" baseline="0" smtClean="0">
                        <a:ln>
                          <a:noFill/>
                        </a:ln>
                        <a:solidFill>
                          <a:srgbClr val="003399"/>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dirty="0" smtClean="0">
                          <a:ln>
                            <a:noFill/>
                          </a:ln>
                          <a:solidFill>
                            <a:srgbClr val="003399"/>
                          </a:solidFill>
                          <a:effectLst/>
                          <a:latin typeface="Calibri" pitchFamily="34" charset="0"/>
                        </a:rPr>
                        <a:t>1.596</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dirty="0" smtClean="0">
                          <a:ln>
                            <a:noFill/>
                          </a:ln>
                          <a:solidFill>
                            <a:srgbClr val="003399"/>
                          </a:solidFill>
                          <a:effectLst/>
                          <a:latin typeface="Calibri" pitchFamily="34" charset="0"/>
                        </a:rPr>
                        <a:t>1.476</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dirty="0" smtClean="0">
                          <a:ln>
                            <a:noFill/>
                          </a:ln>
                          <a:solidFill>
                            <a:srgbClr val="003399"/>
                          </a:solidFill>
                          <a:effectLst/>
                          <a:latin typeface="Calibri" pitchFamily="34" charset="0"/>
                        </a:rPr>
                        <a:t>1.130</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0" i="0" u="none" strike="noStrike" cap="none" normalizeH="0" baseline="0" smtClean="0">
                          <a:ln>
                            <a:noFill/>
                          </a:ln>
                          <a:solidFill>
                            <a:schemeClr val="tx1"/>
                          </a:solidFill>
                          <a:effectLst/>
                          <a:latin typeface="Times New Roman" pitchFamily="18" charset="0"/>
                          <a:cs typeface="Times New Roman" pitchFamily="18" charset="0"/>
                        </a:rPr>
                        <a:t> </a:t>
                      </a:r>
                      <a:endParaRPr kumimoji="0" lang="it-IT" sz="18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0" i="0" u="none" strike="noStrike" cap="none" normalizeH="0" baseline="0" smtClean="0">
                          <a:ln>
                            <a:noFill/>
                          </a:ln>
                          <a:solidFill>
                            <a:schemeClr val="tx1"/>
                          </a:solidFill>
                          <a:effectLst/>
                          <a:latin typeface="Times New Roman" pitchFamily="18" charset="0"/>
                          <a:cs typeface="Times New Roman" pitchFamily="18" charset="0"/>
                        </a:rPr>
                        <a:t> </a:t>
                      </a:r>
                      <a:endParaRPr kumimoji="0" lang="it-IT" sz="18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noFill/>
                  </a:tcPr>
                </a:tc>
              </a:tr>
              <a:tr h="349250">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003399"/>
                          </a:solidFill>
                          <a:effectLst/>
                          <a:latin typeface="Calibri" pitchFamily="34" charset="0"/>
                          <a:cs typeface="Times New Roman" pitchFamily="18" charset="0"/>
                        </a:rPr>
                        <a:t>Regione Marche</a:t>
                      </a:r>
                      <a:endParaRPr kumimoji="0" lang="it-IT" sz="2200" b="1" i="0" u="none" strike="noStrike" cap="none" normalizeH="0" baseline="0" smtClean="0">
                        <a:ln>
                          <a:noFill/>
                        </a:ln>
                        <a:solidFill>
                          <a:srgbClr val="003399"/>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003399"/>
                          </a:solidFill>
                          <a:effectLst/>
                          <a:latin typeface="Calibri" pitchFamily="34" charset="0"/>
                        </a:rPr>
                        <a:t>8.581</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003399"/>
                          </a:solidFill>
                          <a:effectLst/>
                          <a:latin typeface="Calibri" pitchFamily="34" charset="0"/>
                        </a:rPr>
                        <a:t>7.946</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endParaRPr kumimoji="0" lang="it-IT" sz="2200" b="1" i="0" u="none" strike="noStrike" cap="none" normalizeH="0" baseline="0" smtClean="0">
                        <a:ln>
                          <a:noFill/>
                        </a:ln>
                        <a:solidFill>
                          <a:srgbClr val="003399"/>
                        </a:solidFill>
                        <a:effectLst/>
                        <a:latin typeface="Calibri" pitchFamily="34" charset="0"/>
                      </a:endParaRPr>
                    </a:p>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003399"/>
                          </a:solidFill>
                          <a:effectLst/>
                          <a:latin typeface="Calibri" pitchFamily="34" charset="0"/>
                        </a:rPr>
                        <a:t>6.732</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003399"/>
                          </a:solidFill>
                          <a:effectLst/>
                          <a:latin typeface="Calibri" pitchFamily="34" charset="0"/>
                        </a:rPr>
                        <a:t> </a:t>
                      </a:r>
                    </a:p>
                  </a:txBody>
                  <a:tcPr anchor="b"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0" i="0" u="none" strike="noStrike" cap="none" normalizeH="0" baseline="0" smtClean="0">
                          <a:ln>
                            <a:noFill/>
                          </a:ln>
                          <a:solidFill>
                            <a:schemeClr val="tx1"/>
                          </a:solidFill>
                          <a:effectLst/>
                          <a:latin typeface="Times New Roman" pitchFamily="18" charset="0"/>
                          <a:cs typeface="Times New Roman" pitchFamily="18" charset="0"/>
                        </a:rPr>
                        <a:t> </a:t>
                      </a:r>
                      <a:endParaRPr kumimoji="0" lang="it-IT" sz="18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noFill/>
                  </a:tcPr>
                </a:tc>
              </a:tr>
              <a:tr h="312738">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0" i="0" u="none" strike="noStrike" cap="none" normalizeH="0" baseline="0" smtClean="0">
                          <a:ln>
                            <a:noFill/>
                          </a:ln>
                          <a:solidFill>
                            <a:srgbClr val="003399"/>
                          </a:solidFill>
                          <a:effectLst/>
                          <a:latin typeface="Times New Roman" pitchFamily="18" charset="0"/>
                          <a:cs typeface="Times New Roman" pitchFamily="18" charset="0"/>
                        </a:rPr>
                        <a:t>Fonte: Osservatorio Regionale Politiche Sociali</a:t>
                      </a:r>
                      <a:endParaRPr kumimoji="0" lang="it-IT" sz="1800" b="0" i="0" u="none" strike="noStrike" cap="none" normalizeH="0" baseline="0" smtClean="0">
                        <a:ln>
                          <a:noFill/>
                        </a:ln>
                        <a:solidFill>
                          <a:srgbClr val="003399"/>
                        </a:solidFill>
                        <a:effectLst/>
                        <a:latin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1" i="0" u="none" strike="noStrike" cap="none" normalizeH="0" baseline="0" smtClean="0">
                          <a:ln>
                            <a:noFill/>
                          </a:ln>
                          <a:solidFill>
                            <a:srgbClr val="003399"/>
                          </a:solidFill>
                          <a:effectLst/>
                          <a:latin typeface="Times New Roman" pitchFamily="18" charset="0"/>
                          <a:cs typeface="Times New Roman" pitchFamily="18" charset="0"/>
                        </a:rPr>
                        <a:t> </a:t>
                      </a:r>
                      <a:endParaRPr kumimoji="0" lang="it-IT" sz="1800" b="0" i="0" u="none" strike="noStrike" cap="none" normalizeH="0" baseline="0" smtClean="0">
                        <a:ln>
                          <a:noFill/>
                        </a:ln>
                        <a:solidFill>
                          <a:srgbClr val="003399"/>
                        </a:solidFill>
                        <a:effectLst/>
                        <a:latin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1" i="0" u="none" strike="noStrike" cap="none" normalizeH="0" baseline="0" smtClean="0">
                          <a:ln>
                            <a:noFill/>
                          </a:ln>
                          <a:solidFill>
                            <a:srgbClr val="003399"/>
                          </a:solidFill>
                          <a:effectLst/>
                          <a:latin typeface="Times New Roman" pitchFamily="18" charset="0"/>
                          <a:cs typeface="Times New Roman" pitchFamily="18" charset="0"/>
                        </a:rPr>
                        <a:t> </a:t>
                      </a:r>
                      <a:endParaRPr kumimoji="0" lang="it-IT" sz="1800" b="0" i="0" u="none" strike="noStrike" cap="none" normalizeH="0" baseline="0" smtClean="0">
                        <a:ln>
                          <a:noFill/>
                        </a:ln>
                        <a:solidFill>
                          <a:srgbClr val="003399"/>
                        </a:solidFill>
                        <a:effectLst/>
                        <a:latin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1" i="0" u="none" strike="noStrike" cap="none" normalizeH="0" baseline="0" smtClean="0">
                          <a:ln>
                            <a:noFill/>
                          </a:ln>
                          <a:solidFill>
                            <a:srgbClr val="003399"/>
                          </a:solidFill>
                          <a:effectLst/>
                          <a:latin typeface="Times New Roman" pitchFamily="18" charset="0"/>
                          <a:cs typeface="Times New Roman" pitchFamily="18" charset="0"/>
                        </a:rPr>
                        <a:t> </a:t>
                      </a:r>
                      <a:endParaRPr kumimoji="0" lang="it-IT" sz="1800" b="0" i="0" u="none" strike="noStrike" cap="none" normalizeH="0" baseline="0" smtClean="0">
                        <a:ln>
                          <a:noFill/>
                        </a:ln>
                        <a:solidFill>
                          <a:srgbClr val="003399"/>
                        </a:solidFill>
                        <a:effectLst/>
                        <a:latin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0" i="0" u="none" strike="noStrike" cap="none" normalizeH="0" baseline="0" smtClean="0">
                          <a:ln>
                            <a:noFill/>
                          </a:ln>
                          <a:solidFill>
                            <a:schemeClr val="tx1"/>
                          </a:solidFill>
                          <a:effectLst/>
                          <a:latin typeface="Times New Roman" pitchFamily="18" charset="0"/>
                          <a:cs typeface="Times New Roman" pitchFamily="18" charset="0"/>
                        </a:rPr>
                        <a:t> </a:t>
                      </a:r>
                      <a:endParaRPr kumimoji="0" lang="it-IT" sz="18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0" i="0" u="none" strike="noStrike" cap="none" normalizeH="0" baseline="0" smtClean="0">
                          <a:ln>
                            <a:noFill/>
                          </a:ln>
                          <a:solidFill>
                            <a:schemeClr val="tx1"/>
                          </a:solidFill>
                          <a:effectLst/>
                          <a:latin typeface="Times New Roman" pitchFamily="18" charset="0"/>
                          <a:cs typeface="Times New Roman" pitchFamily="18" charset="0"/>
                        </a:rPr>
                        <a:t> </a:t>
                      </a:r>
                      <a:endParaRPr kumimoji="0" lang="it-IT" sz="18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noFill/>
                  </a:tcPr>
                </a:tc>
              </a:tr>
              <a:tr h="228600">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0" i="0" u="none" strike="noStrike" cap="none" normalizeH="0" baseline="0" smtClean="0">
                          <a:ln>
                            <a:noFill/>
                          </a:ln>
                          <a:solidFill>
                            <a:srgbClr val="003399"/>
                          </a:solidFill>
                          <a:effectLst/>
                          <a:latin typeface="Times New Roman" pitchFamily="18" charset="0"/>
                          <a:cs typeface="Times New Roman" pitchFamily="18" charset="0"/>
                        </a:rPr>
                        <a:t>Fonte: Servizio Politiche Sociali</a:t>
                      </a:r>
                      <a:endParaRPr kumimoji="0" lang="it-IT" sz="1800" b="0" i="0" u="none" strike="noStrike" cap="none" normalizeH="0" baseline="0" smtClean="0">
                        <a:ln>
                          <a:noFill/>
                        </a:ln>
                        <a:solidFill>
                          <a:srgbClr val="003399"/>
                        </a:solidFill>
                        <a:effectLst/>
                        <a:latin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1" i="0" u="none" strike="noStrike" cap="none" normalizeH="0" baseline="0" smtClean="0">
                          <a:ln>
                            <a:noFill/>
                          </a:ln>
                          <a:solidFill>
                            <a:srgbClr val="003399"/>
                          </a:solidFill>
                          <a:effectLst/>
                          <a:latin typeface="Times New Roman" pitchFamily="18" charset="0"/>
                          <a:cs typeface="Times New Roman" pitchFamily="18" charset="0"/>
                        </a:rPr>
                        <a:t> </a:t>
                      </a:r>
                      <a:endParaRPr kumimoji="0" lang="it-IT" sz="1800" b="0" i="0" u="none" strike="noStrike" cap="none" normalizeH="0" baseline="0" smtClean="0">
                        <a:ln>
                          <a:noFill/>
                        </a:ln>
                        <a:solidFill>
                          <a:srgbClr val="003399"/>
                        </a:solidFill>
                        <a:effectLst/>
                        <a:latin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1" i="0" u="none" strike="noStrike" cap="none" normalizeH="0" baseline="0" smtClean="0">
                          <a:ln>
                            <a:noFill/>
                          </a:ln>
                          <a:solidFill>
                            <a:srgbClr val="003399"/>
                          </a:solidFill>
                          <a:effectLst/>
                          <a:latin typeface="Times New Roman" pitchFamily="18" charset="0"/>
                          <a:cs typeface="Times New Roman" pitchFamily="18" charset="0"/>
                        </a:rPr>
                        <a:t> </a:t>
                      </a:r>
                      <a:endParaRPr kumimoji="0" lang="it-IT" sz="1800" b="0" i="0" u="none" strike="noStrike" cap="none" normalizeH="0" baseline="0" smtClean="0">
                        <a:ln>
                          <a:noFill/>
                        </a:ln>
                        <a:solidFill>
                          <a:srgbClr val="003399"/>
                        </a:solidFill>
                        <a:effectLst/>
                        <a:latin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1" i="0" u="none" strike="noStrike" cap="none" normalizeH="0" baseline="0" smtClean="0">
                          <a:ln>
                            <a:noFill/>
                          </a:ln>
                          <a:solidFill>
                            <a:srgbClr val="003399"/>
                          </a:solidFill>
                          <a:effectLst/>
                          <a:latin typeface="Times New Roman" pitchFamily="18" charset="0"/>
                          <a:cs typeface="Times New Roman" pitchFamily="18" charset="0"/>
                        </a:rPr>
                        <a:t> </a:t>
                      </a:r>
                      <a:endParaRPr kumimoji="0" lang="it-IT" sz="1800" b="0" i="0" u="none" strike="noStrike" cap="none" normalizeH="0" baseline="0" smtClean="0">
                        <a:ln>
                          <a:noFill/>
                        </a:ln>
                        <a:solidFill>
                          <a:srgbClr val="003399"/>
                        </a:solidFill>
                        <a:effectLst/>
                        <a:latin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0" i="0" u="none" strike="noStrike" cap="none" normalizeH="0" baseline="0" smtClean="0">
                          <a:ln>
                            <a:noFill/>
                          </a:ln>
                          <a:solidFill>
                            <a:schemeClr val="tx1"/>
                          </a:solidFill>
                          <a:effectLst/>
                          <a:latin typeface="Times New Roman" pitchFamily="18" charset="0"/>
                          <a:cs typeface="Times New Roman" pitchFamily="18" charset="0"/>
                        </a:rPr>
                        <a:t> </a:t>
                      </a:r>
                      <a:endParaRPr kumimoji="0" lang="it-IT" sz="18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0" i="0" u="none" strike="noStrike" cap="none" normalizeH="0" baseline="0" smtClean="0">
                          <a:ln>
                            <a:noFill/>
                          </a:ln>
                          <a:solidFill>
                            <a:schemeClr val="tx1"/>
                          </a:solidFill>
                          <a:effectLst/>
                          <a:latin typeface="Times New Roman" pitchFamily="18" charset="0"/>
                          <a:cs typeface="Times New Roman" pitchFamily="18" charset="0"/>
                        </a:rPr>
                        <a:t> </a:t>
                      </a:r>
                      <a:endParaRPr kumimoji="0" lang="it-IT" sz="18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noFill/>
                  </a:tcPr>
                </a:tc>
              </a:tr>
              <a:tr h="247650">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it-IT" sz="18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it-IT" sz="18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it-IT" sz="18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it-IT" sz="18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0" i="0" u="none" strike="noStrike" cap="none" normalizeH="0" baseline="0" smtClean="0">
                          <a:ln>
                            <a:noFill/>
                          </a:ln>
                          <a:solidFill>
                            <a:schemeClr val="tx1"/>
                          </a:solidFill>
                          <a:effectLst/>
                          <a:latin typeface="Times New Roman" pitchFamily="18" charset="0"/>
                          <a:cs typeface="Times New Roman" pitchFamily="18" charset="0"/>
                        </a:rPr>
                        <a:t> </a:t>
                      </a:r>
                      <a:endParaRPr kumimoji="0" lang="it-IT" sz="18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0" i="0" u="none" strike="noStrike" cap="none" normalizeH="0" baseline="0" smtClean="0">
                          <a:ln>
                            <a:noFill/>
                          </a:ln>
                          <a:solidFill>
                            <a:schemeClr val="tx1"/>
                          </a:solidFill>
                          <a:effectLst/>
                          <a:latin typeface="Times New Roman" pitchFamily="18" charset="0"/>
                          <a:cs typeface="Times New Roman" pitchFamily="18" charset="0"/>
                        </a:rPr>
                        <a:t> </a:t>
                      </a:r>
                      <a:endParaRPr kumimoji="0" lang="it-IT" sz="18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noFill/>
                  </a:tcPr>
                </a:tc>
              </a:tr>
            </a:tbl>
          </a:graphicData>
        </a:graphic>
      </p:graphicFrame>
      <p:sp>
        <p:nvSpPr>
          <p:cNvPr id="44102" name="Rectangle 73"/>
          <p:cNvSpPr>
            <a:spLocks noGrp="1" noChangeArrowheads="1"/>
          </p:cNvSpPr>
          <p:nvPr>
            <p:ph type="title" idx="4294967295"/>
          </p:nvPr>
        </p:nvSpPr>
        <p:spPr bwMode="auto">
          <a:xfrm>
            <a:off x="539750" y="1214421"/>
            <a:ext cx="8001000" cy="630253"/>
          </a:xfrm>
          <a:prstGeom prst="rect">
            <a:avLst/>
          </a:prstGeom>
          <a:solidFill>
            <a:srgbClr val="FFFFFF"/>
          </a:solidFill>
          <a:ln>
            <a:noFill/>
            <a:miter lim="800000"/>
            <a:headEnd/>
            <a:tailEnd/>
          </a:ln>
        </p:spPr>
        <p:txBody>
          <a:bodyPr anchor="b"/>
          <a:lstStyle/>
          <a:p>
            <a:pPr eaLnBrk="1" hangingPunct="1"/>
            <a:r>
              <a:rPr lang="it-IT" sz="2400" b="1" dirty="0" smtClean="0">
                <a:solidFill>
                  <a:srgbClr val="003399"/>
                </a:solidFill>
                <a:latin typeface="Calibri" pitchFamily="34" charset="0"/>
                <a:cs typeface="Times New Roman" pitchFamily="18" charset="0"/>
              </a:rPr>
              <a:t>Nidi e centri per l'infanzia: Posti operativi, Posti autorizzati, Posti convenzionati per Area Vasta al 01/</a:t>
            </a:r>
            <a:r>
              <a:rPr lang="it-IT" sz="2400" b="1" dirty="0" err="1" smtClean="0">
                <a:solidFill>
                  <a:srgbClr val="003399"/>
                </a:solidFill>
                <a:latin typeface="Calibri" pitchFamily="34" charset="0"/>
                <a:cs typeface="Times New Roman" pitchFamily="18" charset="0"/>
              </a:rPr>
              <a:t>01</a:t>
            </a:r>
            <a:r>
              <a:rPr lang="it-IT" sz="2400" b="1" dirty="0" smtClean="0">
                <a:solidFill>
                  <a:srgbClr val="003399"/>
                </a:solidFill>
                <a:latin typeface="Calibri" pitchFamily="34" charset="0"/>
                <a:cs typeface="Times New Roman" pitchFamily="18" charset="0"/>
              </a:rPr>
              <a:t>/2009</a:t>
            </a: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5115" name="Group 59"/>
          <p:cNvGraphicFramePr>
            <a:graphicFrameLocks noGrp="1"/>
          </p:cNvGraphicFramePr>
          <p:nvPr>
            <p:ph idx="4294967295"/>
          </p:nvPr>
        </p:nvGraphicFramePr>
        <p:xfrm>
          <a:off x="323850" y="1268413"/>
          <a:ext cx="8280400" cy="5434319"/>
        </p:xfrm>
        <a:graphic>
          <a:graphicData uri="http://schemas.openxmlformats.org/drawingml/2006/table">
            <a:tbl>
              <a:tblPr/>
              <a:tblGrid>
                <a:gridCol w="2625725"/>
                <a:gridCol w="1584325"/>
                <a:gridCol w="2119313"/>
                <a:gridCol w="1951037"/>
              </a:tblGrid>
              <a:tr h="588951">
                <a:tc gridSpan="4">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endParaRPr kumimoji="0" lang="it-IT" sz="1800" b="0" i="0" u="none" strike="noStrike" cap="none" normalizeH="0" baseline="0" dirty="0" smtClean="0">
                        <a:ln>
                          <a:noFill/>
                        </a:ln>
                        <a:solidFill>
                          <a:srgbClr val="003399"/>
                        </a:solidFill>
                        <a:effectLst/>
                        <a:latin typeface="Arial" charset="0"/>
                      </a:endParaRPr>
                    </a:p>
                  </a:txBody>
                  <a:tcPr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it-IT"/>
                    </a:p>
                  </a:txBody>
                  <a:tcPr/>
                </a:tc>
                <a:tc hMerge="1">
                  <a:txBody>
                    <a:bodyPr/>
                    <a:lstStyle/>
                    <a:p>
                      <a:endParaRPr lang="it-IT"/>
                    </a:p>
                  </a:txBody>
                  <a:tcPr/>
                </a:tc>
                <a:tc hMerge="1">
                  <a:txBody>
                    <a:bodyPr/>
                    <a:lstStyle/>
                    <a:p>
                      <a:endParaRPr lang="it-IT"/>
                    </a:p>
                  </a:txBody>
                  <a:tcPr/>
                </a:tc>
              </a:tr>
              <a:tr h="1744663">
                <a:tc>
                  <a:txBody>
                    <a:bodyPr/>
                    <a:lstStyle/>
                    <a:p>
                      <a:pPr marL="0" marR="0" lvl="0" indent="0" algn="l" defTabSz="914400" rtl="0" eaLnBrk="1" fontAlgn="ctr"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003399"/>
                          </a:solidFill>
                          <a:effectLst/>
                          <a:latin typeface="Calibri" pitchFamily="34" charset="0"/>
                          <a:cs typeface="Times New Roman" pitchFamily="18" charset="0"/>
                        </a:rPr>
                        <a:t>Area Vasta</a:t>
                      </a:r>
                      <a:endParaRPr kumimoji="0" lang="it-IT" sz="2200" b="1" i="0" u="none" strike="noStrike" cap="none" normalizeH="0" baseline="0" smtClean="0">
                        <a:ln>
                          <a:noFill/>
                        </a:ln>
                        <a:solidFill>
                          <a:srgbClr val="003399"/>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t" latinLnBrk="0" hangingPunct="1">
                        <a:lnSpc>
                          <a:spcPct val="100000"/>
                        </a:lnSpc>
                        <a:spcBef>
                          <a:spcPct val="0"/>
                        </a:spcBef>
                        <a:spcAft>
                          <a:spcPct val="0"/>
                        </a:spcAft>
                        <a:buClrTx/>
                        <a:buSzTx/>
                        <a:buFont typeface="Wingdings" pitchFamily="2" charset="2"/>
                        <a:buNone/>
                        <a:tabLst/>
                      </a:pPr>
                      <a:r>
                        <a:rPr kumimoji="0" lang="it-IT" sz="1700" b="0" i="0" u="none" strike="noStrike" cap="none" normalizeH="0" baseline="0" smtClean="0">
                          <a:ln>
                            <a:noFill/>
                          </a:ln>
                          <a:solidFill>
                            <a:srgbClr val="003399"/>
                          </a:solidFill>
                          <a:effectLst/>
                          <a:latin typeface="Calibri" pitchFamily="34" charset="0"/>
                          <a:cs typeface="Times New Roman" pitchFamily="18" charset="0"/>
                        </a:rPr>
                        <a:t>P.A.</a:t>
                      </a:r>
                      <a:br>
                        <a:rPr kumimoji="0" lang="it-IT" sz="1700" b="0" i="0" u="none" strike="noStrike" cap="none" normalizeH="0" baseline="0" smtClean="0">
                          <a:ln>
                            <a:noFill/>
                          </a:ln>
                          <a:solidFill>
                            <a:srgbClr val="003399"/>
                          </a:solidFill>
                          <a:effectLst/>
                          <a:latin typeface="Calibri" pitchFamily="34" charset="0"/>
                          <a:cs typeface="Times New Roman" pitchFamily="18" charset="0"/>
                        </a:rPr>
                      </a:br>
                      <a:r>
                        <a:rPr kumimoji="0" lang="it-IT" sz="1700" b="0" i="0" u="none" strike="noStrike" cap="none" normalizeH="0" baseline="0" smtClean="0">
                          <a:ln>
                            <a:noFill/>
                          </a:ln>
                          <a:solidFill>
                            <a:srgbClr val="003399"/>
                          </a:solidFill>
                          <a:effectLst/>
                          <a:latin typeface="Calibri" pitchFamily="34" charset="0"/>
                          <a:cs typeface="Times New Roman" pitchFamily="18" charset="0"/>
                        </a:rPr>
                        <a:t>totale Nidi e Centri</a:t>
                      </a:r>
                    </a:p>
                    <a:p>
                      <a:pPr marL="0" marR="0" lvl="0" indent="0" algn="ctr" defTabSz="914400" rtl="0" eaLnBrk="1" fontAlgn="t" latinLnBrk="0" hangingPunct="1">
                        <a:lnSpc>
                          <a:spcPct val="100000"/>
                        </a:lnSpc>
                        <a:spcBef>
                          <a:spcPct val="0"/>
                        </a:spcBef>
                        <a:spcAft>
                          <a:spcPct val="0"/>
                        </a:spcAft>
                        <a:buClrTx/>
                        <a:buSzTx/>
                        <a:buFont typeface="Wingdings" pitchFamily="2" charset="2"/>
                        <a:buNone/>
                        <a:tabLst/>
                      </a:pPr>
                      <a:r>
                        <a:rPr kumimoji="0" lang="it-IT" sz="1700" b="0" i="0" u="none" strike="noStrike" cap="none" normalizeH="0" baseline="0" smtClean="0">
                          <a:ln>
                            <a:noFill/>
                          </a:ln>
                          <a:solidFill>
                            <a:srgbClr val="003399"/>
                          </a:solidFill>
                          <a:effectLst/>
                          <a:latin typeface="Calibri" pitchFamily="34" charset="0"/>
                          <a:cs typeface="Times New Roman" pitchFamily="18" charset="0"/>
                        </a:rPr>
                        <a:t> per l'Infanzia </a:t>
                      </a:r>
                      <a:br>
                        <a:rPr kumimoji="0" lang="it-IT" sz="1700" b="0" i="0" u="none" strike="noStrike" cap="none" normalizeH="0" baseline="0" smtClean="0">
                          <a:ln>
                            <a:noFill/>
                          </a:ln>
                          <a:solidFill>
                            <a:srgbClr val="003399"/>
                          </a:solidFill>
                          <a:effectLst/>
                          <a:latin typeface="Calibri" pitchFamily="34" charset="0"/>
                          <a:cs typeface="Times New Roman" pitchFamily="18" charset="0"/>
                        </a:rPr>
                      </a:br>
                      <a:r>
                        <a:rPr kumimoji="0" lang="it-IT" sz="1700" b="0" i="0" u="none" strike="noStrike" cap="none" normalizeH="0" baseline="0" smtClean="0">
                          <a:ln>
                            <a:noFill/>
                          </a:ln>
                          <a:solidFill>
                            <a:srgbClr val="003399"/>
                          </a:solidFill>
                          <a:effectLst/>
                          <a:latin typeface="Calibri" pitchFamily="34" charset="0"/>
                          <a:cs typeface="Times New Roman" pitchFamily="18" charset="0"/>
                        </a:rPr>
                        <a:t>per 100 abitanti in età 0-2 anni</a:t>
                      </a:r>
                      <a:endParaRPr kumimoji="0" lang="it-IT" sz="1700" b="0" i="0" u="none" strike="noStrike" cap="none" normalizeH="0" baseline="0" smtClean="0">
                        <a:ln>
                          <a:noFill/>
                        </a:ln>
                        <a:solidFill>
                          <a:srgbClr val="003399"/>
                        </a:solidFill>
                        <a:effectLst/>
                        <a:latin typeface="Calibri"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t" latinLnBrk="0" hangingPunct="1">
                        <a:lnSpc>
                          <a:spcPct val="100000"/>
                        </a:lnSpc>
                        <a:spcBef>
                          <a:spcPct val="0"/>
                        </a:spcBef>
                        <a:spcAft>
                          <a:spcPct val="0"/>
                        </a:spcAft>
                        <a:buClrTx/>
                        <a:buSzTx/>
                        <a:buFont typeface="Wingdings" pitchFamily="2" charset="2"/>
                        <a:buNone/>
                        <a:tabLst/>
                      </a:pPr>
                      <a:r>
                        <a:rPr kumimoji="0" lang="it-IT" sz="1700" b="0" i="0" u="none" strike="noStrike" cap="none" normalizeH="0" baseline="0" smtClean="0">
                          <a:ln>
                            <a:noFill/>
                          </a:ln>
                          <a:solidFill>
                            <a:srgbClr val="003399"/>
                          </a:solidFill>
                          <a:effectLst/>
                          <a:latin typeface="Calibri" pitchFamily="34" charset="0"/>
                          <a:cs typeface="Times New Roman" pitchFamily="18" charset="0"/>
                        </a:rPr>
                        <a:t>P.A.</a:t>
                      </a:r>
                      <a:br>
                        <a:rPr kumimoji="0" lang="it-IT" sz="1700" b="0" i="0" u="none" strike="noStrike" cap="none" normalizeH="0" baseline="0" smtClean="0">
                          <a:ln>
                            <a:noFill/>
                          </a:ln>
                          <a:solidFill>
                            <a:srgbClr val="003399"/>
                          </a:solidFill>
                          <a:effectLst/>
                          <a:latin typeface="Calibri" pitchFamily="34" charset="0"/>
                          <a:cs typeface="Times New Roman" pitchFamily="18" charset="0"/>
                        </a:rPr>
                      </a:br>
                      <a:r>
                        <a:rPr kumimoji="0" lang="it-IT" sz="1700" b="0" i="0" u="none" strike="noStrike" cap="none" normalizeH="0" baseline="0" smtClean="0">
                          <a:ln>
                            <a:noFill/>
                          </a:ln>
                          <a:solidFill>
                            <a:srgbClr val="003399"/>
                          </a:solidFill>
                          <a:effectLst/>
                          <a:latin typeface="Calibri" pitchFamily="34" charset="0"/>
                          <a:cs typeface="Times New Roman" pitchFamily="18" charset="0"/>
                        </a:rPr>
                        <a:t> Nidi e Centri per l'Infanzia con pasto e sonno autorizzati pubblici e privati per 100 abitanti in età 0-2 anni</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t" latinLnBrk="0" hangingPunct="1">
                        <a:lnSpc>
                          <a:spcPct val="100000"/>
                        </a:lnSpc>
                        <a:spcBef>
                          <a:spcPct val="0"/>
                        </a:spcBef>
                        <a:spcAft>
                          <a:spcPct val="0"/>
                        </a:spcAft>
                        <a:buClrTx/>
                        <a:buSzTx/>
                        <a:buFont typeface="Wingdings" pitchFamily="2" charset="2"/>
                        <a:buNone/>
                        <a:tabLst/>
                      </a:pPr>
                      <a:r>
                        <a:rPr kumimoji="0" lang="it-IT" sz="1700" b="0" i="0" u="none" strike="noStrike" cap="none" normalizeH="0" baseline="0" smtClean="0">
                          <a:ln>
                            <a:noFill/>
                          </a:ln>
                          <a:solidFill>
                            <a:srgbClr val="003399"/>
                          </a:solidFill>
                          <a:effectLst/>
                          <a:latin typeface="Calibri" pitchFamily="34" charset="0"/>
                          <a:cs typeface="Times New Roman" pitchFamily="18" charset="0"/>
                        </a:rPr>
                        <a:t>P.A.</a:t>
                      </a:r>
                      <a:br>
                        <a:rPr kumimoji="0" lang="it-IT" sz="1700" b="0" i="0" u="none" strike="noStrike" cap="none" normalizeH="0" baseline="0" smtClean="0">
                          <a:ln>
                            <a:noFill/>
                          </a:ln>
                          <a:solidFill>
                            <a:srgbClr val="003399"/>
                          </a:solidFill>
                          <a:effectLst/>
                          <a:latin typeface="Calibri" pitchFamily="34" charset="0"/>
                          <a:cs typeface="Times New Roman" pitchFamily="18" charset="0"/>
                        </a:rPr>
                      </a:br>
                      <a:r>
                        <a:rPr kumimoji="0" lang="it-IT" sz="1700" b="0" i="0" u="none" strike="noStrike" cap="none" normalizeH="0" baseline="0" smtClean="0">
                          <a:ln>
                            <a:noFill/>
                          </a:ln>
                          <a:solidFill>
                            <a:srgbClr val="003399"/>
                          </a:solidFill>
                          <a:effectLst/>
                          <a:latin typeface="Calibri" pitchFamily="34" charset="0"/>
                          <a:cs typeface="Times New Roman" pitchFamily="18" charset="0"/>
                        </a:rPr>
                        <a:t> Nidi e Centri per l'Infanzia con pasto e sonno pubblici e convenzionati 100 abitanti in età 0-2</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374650">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cs typeface="Times New Roman" pitchFamily="18" charset="0"/>
                        </a:rPr>
                        <a:t>AV  Pesaro e Urbino</a:t>
                      </a:r>
                      <a:endParaRPr kumimoji="0" lang="it-IT" sz="2200" b="0" i="0" u="none" strike="noStrike" cap="none" normalizeH="0" baseline="0" smtClean="0">
                        <a:ln>
                          <a:noFill/>
                        </a:ln>
                        <a:solidFill>
                          <a:srgbClr val="003399"/>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20,6</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19,2</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18,2</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385763">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cs typeface="Times New Roman" pitchFamily="18" charset="0"/>
                        </a:rPr>
                        <a:t>AV  Ancona</a:t>
                      </a:r>
                      <a:endParaRPr kumimoji="0" lang="it-IT" sz="2200" b="0" i="0" u="none" strike="noStrike" cap="none" normalizeH="0" baseline="0" smtClean="0">
                        <a:ln>
                          <a:noFill/>
                        </a:ln>
                        <a:solidFill>
                          <a:srgbClr val="003399"/>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23,7</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22,0</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18,6</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385763">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cs typeface="Times New Roman" pitchFamily="18" charset="0"/>
                        </a:rPr>
                        <a:t>AV  Macerata</a:t>
                      </a:r>
                      <a:endParaRPr kumimoji="0" lang="it-IT" sz="2200" b="0" i="0" u="none" strike="noStrike" cap="none" normalizeH="0" baseline="0" smtClean="0">
                        <a:ln>
                          <a:noFill/>
                        </a:ln>
                        <a:solidFill>
                          <a:srgbClr val="003399"/>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18,3</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16,6</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13,2</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434975">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cs typeface="Times New Roman" pitchFamily="18" charset="0"/>
                        </a:rPr>
                        <a:t>AV  Ascoli Piceno e  Fermo</a:t>
                      </a:r>
                      <a:endParaRPr kumimoji="0" lang="it-IT" sz="2200" b="0" i="0" u="none" strike="noStrike" cap="none" normalizeH="0" baseline="0" smtClean="0">
                        <a:ln>
                          <a:noFill/>
                        </a:ln>
                        <a:solidFill>
                          <a:srgbClr val="003399"/>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16,1</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14,9</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11,4</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385763">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003399"/>
                          </a:solidFill>
                          <a:effectLst/>
                          <a:latin typeface="Calibri" pitchFamily="34" charset="0"/>
                          <a:cs typeface="Times New Roman" pitchFamily="18" charset="0"/>
                        </a:rPr>
                        <a:t>Regione Marche</a:t>
                      </a:r>
                      <a:endParaRPr kumimoji="0" lang="it-IT" sz="2200" b="0" i="0" u="none" strike="noStrike" cap="none" normalizeH="0" baseline="0" smtClean="0">
                        <a:ln>
                          <a:noFill/>
                        </a:ln>
                        <a:solidFill>
                          <a:srgbClr val="003399"/>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FF0000"/>
                          </a:solidFill>
                          <a:effectLst/>
                          <a:latin typeface="Calibri" pitchFamily="34" charset="0"/>
                        </a:rPr>
                        <a:t>20,0</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003399"/>
                          </a:solidFill>
                          <a:effectLst/>
                          <a:latin typeface="Calibri" pitchFamily="34" charset="0"/>
                        </a:rPr>
                        <a:t>18,6</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003399"/>
                          </a:solidFill>
                          <a:effectLst/>
                          <a:latin typeface="Calibri" pitchFamily="34" charset="0"/>
                        </a:rPr>
                        <a:t>15,7</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238125">
                <a:tc rowSpan="2">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endParaRPr kumimoji="0" lang="it-IT" sz="1800" b="0" i="0" u="none" strike="noStrike" cap="none" normalizeH="0" baseline="0" dirty="0" smtClean="0">
                        <a:ln>
                          <a:noFill/>
                        </a:ln>
                        <a:solidFill>
                          <a:srgbClr val="003399"/>
                        </a:solidFill>
                        <a:effectLst/>
                        <a:latin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1" i="0" u="none" strike="noStrike" cap="none" normalizeH="0" baseline="0" smtClean="0">
                          <a:ln>
                            <a:noFill/>
                          </a:ln>
                          <a:solidFill>
                            <a:srgbClr val="003399"/>
                          </a:solidFill>
                          <a:effectLst/>
                          <a:latin typeface="Times New Roman" pitchFamily="18" charset="0"/>
                          <a:cs typeface="Times New Roman" pitchFamily="18" charset="0"/>
                        </a:rPr>
                        <a:t> </a:t>
                      </a:r>
                      <a:endParaRPr kumimoji="0" lang="it-IT" sz="1800" b="0" i="0" u="none" strike="noStrike" cap="none" normalizeH="0" baseline="0" smtClean="0">
                        <a:ln>
                          <a:noFill/>
                        </a:ln>
                        <a:solidFill>
                          <a:srgbClr val="003399"/>
                        </a:solidFill>
                        <a:effectLst/>
                        <a:latin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1" i="0" u="none" strike="noStrike" cap="none" normalizeH="0" baseline="0" smtClean="0">
                          <a:ln>
                            <a:noFill/>
                          </a:ln>
                          <a:solidFill>
                            <a:srgbClr val="003399"/>
                          </a:solidFill>
                          <a:effectLst/>
                          <a:latin typeface="Times New Roman" pitchFamily="18" charset="0"/>
                          <a:cs typeface="Times New Roman" pitchFamily="18" charset="0"/>
                        </a:rPr>
                        <a:t> </a:t>
                      </a:r>
                      <a:endParaRPr kumimoji="0" lang="it-IT" sz="1800" b="0" i="0" u="none" strike="noStrike" cap="none" normalizeH="0" baseline="0" smtClean="0">
                        <a:ln>
                          <a:noFill/>
                        </a:ln>
                        <a:solidFill>
                          <a:srgbClr val="003399"/>
                        </a:solidFill>
                        <a:effectLst/>
                        <a:latin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1" i="0" u="none" strike="noStrike" cap="none" normalizeH="0" baseline="0" smtClean="0">
                          <a:ln>
                            <a:noFill/>
                          </a:ln>
                          <a:solidFill>
                            <a:srgbClr val="003399"/>
                          </a:solidFill>
                          <a:effectLst/>
                          <a:latin typeface="Times New Roman" pitchFamily="18" charset="0"/>
                          <a:cs typeface="Times New Roman" pitchFamily="18" charset="0"/>
                        </a:rPr>
                        <a:t> </a:t>
                      </a:r>
                      <a:endParaRPr kumimoji="0" lang="it-IT" sz="1800" b="0" i="0" u="none" strike="noStrike" cap="none" normalizeH="0" baseline="0" smtClean="0">
                        <a:ln>
                          <a:noFill/>
                        </a:ln>
                        <a:solidFill>
                          <a:srgbClr val="003399"/>
                        </a:solidFill>
                        <a:effectLst/>
                        <a:latin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r>
              <a:tr h="233363">
                <a:tc vMerge="1">
                  <a:txBody>
                    <a:bodyPr/>
                    <a:lstStyle/>
                    <a:p>
                      <a:endParaRPr lang="it-IT"/>
                    </a:p>
                  </a:txBody>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1" i="0" u="none" strike="noStrike" cap="none" normalizeH="0" baseline="0" smtClean="0">
                          <a:ln>
                            <a:noFill/>
                          </a:ln>
                          <a:solidFill>
                            <a:srgbClr val="003399"/>
                          </a:solidFill>
                          <a:effectLst/>
                          <a:latin typeface="Times New Roman" pitchFamily="18" charset="0"/>
                          <a:cs typeface="Times New Roman" pitchFamily="18" charset="0"/>
                        </a:rPr>
                        <a:t> </a:t>
                      </a:r>
                      <a:endParaRPr kumimoji="0" lang="it-IT" sz="1800" b="0" i="0" u="none" strike="noStrike" cap="none" normalizeH="0" baseline="0" smtClean="0">
                        <a:ln>
                          <a:noFill/>
                        </a:ln>
                        <a:solidFill>
                          <a:srgbClr val="003399"/>
                        </a:solidFill>
                        <a:effectLst/>
                        <a:latin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1" i="0" u="none" strike="noStrike" cap="none" normalizeH="0" baseline="0" smtClean="0">
                          <a:ln>
                            <a:noFill/>
                          </a:ln>
                          <a:solidFill>
                            <a:srgbClr val="003399"/>
                          </a:solidFill>
                          <a:effectLst/>
                          <a:latin typeface="Times New Roman" pitchFamily="18" charset="0"/>
                          <a:cs typeface="Times New Roman" pitchFamily="18" charset="0"/>
                        </a:rPr>
                        <a:t> </a:t>
                      </a:r>
                      <a:endParaRPr kumimoji="0" lang="it-IT" sz="1800" b="0" i="0" u="none" strike="noStrike" cap="none" normalizeH="0" baseline="0" smtClean="0">
                        <a:ln>
                          <a:noFill/>
                        </a:ln>
                        <a:solidFill>
                          <a:srgbClr val="003399"/>
                        </a:solidFill>
                        <a:effectLst/>
                        <a:latin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1" i="0" u="none" strike="noStrike" cap="none" normalizeH="0" baseline="0" dirty="0" smtClean="0">
                          <a:ln>
                            <a:noFill/>
                          </a:ln>
                          <a:solidFill>
                            <a:srgbClr val="003399"/>
                          </a:solidFill>
                          <a:effectLst/>
                          <a:latin typeface="Times New Roman" pitchFamily="18" charset="0"/>
                          <a:cs typeface="Times New Roman" pitchFamily="18" charset="0"/>
                        </a:rPr>
                        <a:t> </a:t>
                      </a:r>
                      <a:endParaRPr kumimoji="0" lang="it-IT" sz="1800" b="0" i="0" u="none" strike="noStrike" cap="none" normalizeH="0" baseline="0" dirty="0" smtClean="0">
                        <a:ln>
                          <a:noFill/>
                        </a:ln>
                        <a:solidFill>
                          <a:srgbClr val="003399"/>
                        </a:solidFill>
                        <a:effectLst/>
                        <a:latin typeface="Arial" charset="0"/>
                      </a:endParaRPr>
                    </a:p>
                  </a:txBody>
                  <a:tcPr anchor="b" horzOverflow="overflow">
                    <a:lnL>
                      <a:noFill/>
                    </a:lnL>
                    <a:lnR>
                      <a:noFill/>
                    </a:lnR>
                    <a:lnT>
                      <a:noFill/>
                    </a:lnT>
                    <a:lnB>
                      <a:noFill/>
                    </a:lnB>
                    <a:lnTlToBr>
                      <a:noFill/>
                    </a:lnTlToBr>
                    <a:lnBlToTr>
                      <a:noFill/>
                    </a:lnBlToTr>
                    <a:noFill/>
                  </a:tcPr>
                </a:tc>
              </a:tr>
            </a:tbl>
          </a:graphicData>
        </a:graphic>
      </p:graphicFrame>
      <p:sp>
        <p:nvSpPr>
          <p:cNvPr id="45103" name="Rectangle 50"/>
          <p:cNvSpPr>
            <a:spLocks noGrp="1" noChangeArrowheads="1"/>
          </p:cNvSpPr>
          <p:nvPr>
            <p:ph type="title" idx="4294967295"/>
          </p:nvPr>
        </p:nvSpPr>
        <p:spPr bwMode="auto">
          <a:xfrm>
            <a:off x="539750" y="1000108"/>
            <a:ext cx="8001000" cy="857256"/>
          </a:xfrm>
          <a:prstGeom prst="rect">
            <a:avLst/>
          </a:prstGeom>
          <a:solidFill>
            <a:srgbClr val="FFFFFF"/>
          </a:solidFill>
          <a:ln>
            <a:noFill/>
            <a:miter lim="800000"/>
            <a:headEnd/>
            <a:tailEnd/>
          </a:ln>
        </p:spPr>
        <p:txBody>
          <a:bodyPr anchor="b"/>
          <a:lstStyle/>
          <a:p>
            <a:pPr eaLnBrk="1" hangingPunct="1"/>
            <a:r>
              <a:rPr lang="it-IT" sz="2700" b="1" dirty="0" smtClean="0">
                <a:solidFill>
                  <a:srgbClr val="003399"/>
                </a:solidFill>
                <a:latin typeface="Calibri" pitchFamily="34" charset="0"/>
                <a:cs typeface="Times New Roman" pitchFamily="18" charset="0"/>
              </a:rPr>
              <a:t>Nidi e centri per l'infanzia:Indice di dotazione per Area vasta al 01/</a:t>
            </a:r>
            <a:r>
              <a:rPr lang="it-IT" sz="2700" b="1" dirty="0" err="1" smtClean="0">
                <a:solidFill>
                  <a:srgbClr val="003399"/>
                </a:solidFill>
                <a:latin typeface="Calibri" pitchFamily="34" charset="0"/>
                <a:cs typeface="Times New Roman" pitchFamily="18" charset="0"/>
              </a:rPr>
              <a:t>01</a:t>
            </a:r>
            <a:r>
              <a:rPr lang="it-IT" sz="2700" b="1" dirty="0" smtClean="0">
                <a:solidFill>
                  <a:srgbClr val="003399"/>
                </a:solidFill>
                <a:latin typeface="Calibri" pitchFamily="34" charset="0"/>
                <a:cs typeface="Times New Roman" pitchFamily="18" charset="0"/>
              </a:rPr>
              <a:t>/2009</a:t>
            </a:r>
            <a:endParaRPr lang="it-IT" sz="2700" dirty="0" smtClean="0">
              <a:solidFill>
                <a:srgbClr val="003399"/>
              </a:solidFill>
              <a:latin typeface="Calibri" pitchFamily="34" charset="0"/>
            </a:endParaRP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163" name="Group 83"/>
          <p:cNvGraphicFramePr>
            <a:graphicFrameLocks noGrp="1"/>
          </p:cNvGraphicFramePr>
          <p:nvPr>
            <p:ph idx="4294967295"/>
          </p:nvPr>
        </p:nvGraphicFramePr>
        <p:xfrm>
          <a:off x="323850" y="1700213"/>
          <a:ext cx="8243888" cy="5167513"/>
        </p:xfrm>
        <a:graphic>
          <a:graphicData uri="http://schemas.openxmlformats.org/drawingml/2006/table">
            <a:tbl>
              <a:tblPr/>
              <a:tblGrid>
                <a:gridCol w="2305050"/>
                <a:gridCol w="1098550"/>
                <a:gridCol w="996950"/>
                <a:gridCol w="862013"/>
                <a:gridCol w="987425"/>
                <a:gridCol w="996950"/>
                <a:gridCol w="996950"/>
              </a:tblGrid>
              <a:tr h="301625">
                <a:tc gridSpan="7">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endParaRPr kumimoji="0" lang="it-IT" sz="1600" b="1" i="0" u="none" strike="noStrike" cap="none" normalizeH="0" baseline="0" dirty="0" smtClean="0">
                        <a:ln>
                          <a:noFill/>
                        </a:ln>
                        <a:solidFill>
                          <a:srgbClr val="4F6228"/>
                        </a:solidFill>
                        <a:effectLst/>
                        <a:latin typeface="Times New Roman" pitchFamily="18" charset="0"/>
                      </a:endParaRPr>
                    </a:p>
                  </a:txBody>
                  <a:tcPr marL="6550" marR="6550" marT="6550" marB="0" anchor="b" horzOverflow="overflow">
                    <a:lnL>
                      <a:noFill/>
                    </a:lnL>
                    <a:lnR>
                      <a:noFill/>
                    </a:lnR>
                    <a:lnT>
                      <a:noFill/>
                    </a:lnT>
                    <a:lnB w="635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r>
              <a:tr h="317500">
                <a:tc rowSpan="2">
                  <a:txBody>
                    <a:bodyPr/>
                    <a:lstStyle/>
                    <a:p>
                      <a:pPr marL="0" marR="0" lvl="0" indent="0" algn="ctr" defTabSz="914400" rtl="0" eaLnBrk="1" fontAlgn="b" latinLnBrk="0" hangingPunct="1">
                        <a:lnSpc>
                          <a:spcPct val="100000"/>
                        </a:lnSpc>
                        <a:spcBef>
                          <a:spcPct val="0"/>
                        </a:spcBef>
                        <a:spcAft>
                          <a:spcPct val="0"/>
                        </a:spcAft>
                        <a:buClrTx/>
                        <a:buSzTx/>
                        <a:buFont typeface="Wingdings" pitchFamily="2" charset="2"/>
                        <a:buNone/>
                        <a:tabLst/>
                      </a:pPr>
                      <a:r>
                        <a:rPr kumimoji="0" lang="it-IT" sz="1600" b="0" i="0" u="none" strike="noStrike" cap="none" normalizeH="0" baseline="0" smtClean="0">
                          <a:ln>
                            <a:noFill/>
                          </a:ln>
                          <a:solidFill>
                            <a:srgbClr val="003399"/>
                          </a:solidFill>
                          <a:effectLst/>
                          <a:latin typeface="Calibri" pitchFamily="34" charset="0"/>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gridSpan="2">
                  <a:txBody>
                    <a:bodyPr/>
                    <a:lstStyle/>
                    <a:p>
                      <a:pPr marL="0" marR="0" lvl="0" indent="0" algn="ct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Anno 2006</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it-IT"/>
                    </a:p>
                  </a:txBody>
                  <a:tcPr/>
                </a:tc>
                <a:tc gridSpan="2">
                  <a:txBody>
                    <a:bodyPr/>
                    <a:lstStyle/>
                    <a:p>
                      <a:pPr marL="0" marR="0" lvl="0" indent="0" algn="ct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Anno 2008</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it-IT"/>
                    </a:p>
                  </a:txBody>
                  <a:tcPr/>
                </a:tc>
                <a:tc gridSpan="2">
                  <a:txBody>
                    <a:bodyPr/>
                    <a:lstStyle/>
                    <a:p>
                      <a:pPr marL="0" marR="0" lvl="0" indent="0" algn="ct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Delta (2006/2008)</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it-IT"/>
                    </a:p>
                  </a:txBody>
                  <a:tcPr/>
                </a:tc>
              </a:tr>
              <a:tr h="327025">
                <a:tc vMerge="1">
                  <a:txBody>
                    <a:bodyPr/>
                    <a:lstStyle/>
                    <a:p>
                      <a:endParaRPr lang="it-IT"/>
                    </a:p>
                  </a:txBody>
                  <a:tcPr/>
                </a:tc>
                <a:tc>
                  <a:txBody>
                    <a:bodyPr/>
                    <a:lstStyle/>
                    <a:p>
                      <a:pPr marL="0" marR="0" lvl="0" indent="0" algn="ctr" defTabSz="914400" rtl="0" eaLnBrk="1" fontAlgn="b" latinLnBrk="0" hangingPunct="1">
                        <a:lnSpc>
                          <a:spcPct val="100000"/>
                        </a:lnSpc>
                        <a:spcBef>
                          <a:spcPct val="0"/>
                        </a:spcBef>
                        <a:spcAft>
                          <a:spcPct val="0"/>
                        </a:spcAft>
                        <a:buClrTx/>
                        <a:buSzTx/>
                        <a:buFont typeface="Wingdings" pitchFamily="2" charset="2"/>
                        <a:buNone/>
                        <a:tabLst/>
                      </a:pPr>
                      <a:r>
                        <a:rPr kumimoji="0" lang="it-IT" sz="1800" b="0" i="0" u="none" strike="noStrike" cap="none" normalizeH="0" baseline="0" smtClean="0">
                          <a:ln>
                            <a:noFill/>
                          </a:ln>
                          <a:solidFill>
                            <a:srgbClr val="003399"/>
                          </a:solidFill>
                          <a:effectLst/>
                          <a:latin typeface="Calibri" pitchFamily="34" charset="0"/>
                        </a:rPr>
                        <a:t> Strutture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 typeface="Wingdings" pitchFamily="2" charset="2"/>
                        <a:buNone/>
                        <a:tabLst/>
                      </a:pPr>
                      <a:r>
                        <a:rPr kumimoji="0" lang="it-IT" sz="1800" b="0" i="0" u="none" strike="noStrike" cap="none" normalizeH="0" baseline="0" smtClean="0">
                          <a:ln>
                            <a:noFill/>
                          </a:ln>
                          <a:solidFill>
                            <a:srgbClr val="003399"/>
                          </a:solidFill>
                          <a:effectLst/>
                          <a:latin typeface="Calibri" pitchFamily="34" charset="0"/>
                        </a:rPr>
                        <a:t> Posti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 typeface="Wingdings" pitchFamily="2" charset="2"/>
                        <a:buNone/>
                        <a:tabLst/>
                      </a:pPr>
                      <a:r>
                        <a:rPr kumimoji="0" lang="it-IT" sz="1800" b="0" i="0" u="none" strike="noStrike" cap="none" normalizeH="0" baseline="0" smtClean="0">
                          <a:ln>
                            <a:noFill/>
                          </a:ln>
                          <a:solidFill>
                            <a:srgbClr val="003399"/>
                          </a:solidFill>
                          <a:effectLst/>
                          <a:latin typeface="Calibri" pitchFamily="34" charset="0"/>
                        </a:rPr>
                        <a:t>Strutture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 typeface="Wingdings" pitchFamily="2" charset="2"/>
                        <a:buNone/>
                        <a:tabLst/>
                      </a:pPr>
                      <a:r>
                        <a:rPr kumimoji="0" lang="it-IT" sz="1800" b="0" i="0" u="none" strike="noStrike" cap="none" normalizeH="0" baseline="0" smtClean="0">
                          <a:ln>
                            <a:noFill/>
                          </a:ln>
                          <a:solidFill>
                            <a:srgbClr val="003399"/>
                          </a:solidFill>
                          <a:effectLst/>
                          <a:latin typeface="Calibri" pitchFamily="34" charset="0"/>
                        </a:rPr>
                        <a:t> Posti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 typeface="Wingdings" pitchFamily="2" charset="2"/>
                        <a:buNone/>
                        <a:tabLst/>
                      </a:pPr>
                      <a:r>
                        <a:rPr kumimoji="0" lang="it-IT" sz="1800" b="0" i="0" u="none" strike="noStrike" cap="none" normalizeH="0" baseline="0" smtClean="0">
                          <a:ln>
                            <a:noFill/>
                          </a:ln>
                          <a:solidFill>
                            <a:srgbClr val="003399"/>
                          </a:solidFill>
                          <a:effectLst/>
                          <a:latin typeface="Calibri" pitchFamily="34" charset="0"/>
                        </a:rPr>
                        <a:t> Strutture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 typeface="Wingdings" pitchFamily="2" charset="2"/>
                        <a:buNone/>
                        <a:tabLst/>
                      </a:pPr>
                      <a:r>
                        <a:rPr kumimoji="0" lang="it-IT" sz="1800" b="0" i="0" u="none" strike="noStrike" cap="none" normalizeH="0" baseline="0" smtClean="0">
                          <a:ln>
                            <a:noFill/>
                          </a:ln>
                          <a:solidFill>
                            <a:srgbClr val="003399"/>
                          </a:solidFill>
                          <a:effectLst/>
                          <a:latin typeface="Calibri" pitchFamily="34" charset="0"/>
                        </a:rPr>
                        <a:t> Posti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r>
              <a:tr h="565150">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1800" b="0" i="0" u="none" strike="noStrike" cap="none" normalizeH="0" baseline="0" smtClean="0">
                          <a:ln>
                            <a:noFill/>
                          </a:ln>
                          <a:solidFill>
                            <a:srgbClr val="003399"/>
                          </a:solidFill>
                          <a:effectLst/>
                          <a:latin typeface="Calibri" pitchFamily="34" charset="0"/>
                        </a:rPr>
                        <a:t> Area Vasta PU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                         58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                1.988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                  67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           2.232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15,5%</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12,3%</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r>
              <a:tr h="525463">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1800" b="0" i="0" u="none" strike="noStrike" cap="none" normalizeH="0" baseline="0" smtClean="0">
                          <a:ln>
                            <a:noFill/>
                          </a:ln>
                          <a:solidFill>
                            <a:srgbClr val="003399"/>
                          </a:solidFill>
                          <a:effectLst/>
                          <a:latin typeface="Calibri" pitchFamily="34" charset="0"/>
                        </a:rPr>
                        <a:t> Area Vasta AN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                         91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                3.033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                  99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           3.162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8,8%</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4,3%</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r>
              <a:tr h="476250">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1800" b="0" i="0" u="none" strike="noStrike" cap="none" normalizeH="0" baseline="0" smtClean="0">
                          <a:ln>
                            <a:noFill/>
                          </a:ln>
                          <a:solidFill>
                            <a:srgbClr val="003399"/>
                          </a:solidFill>
                          <a:effectLst/>
                          <a:latin typeface="Calibri" pitchFamily="34" charset="0"/>
                        </a:rPr>
                        <a:t> Area Vasta MC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                         57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                1.373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                  64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           1.591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12,3%</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15,9%</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r>
              <a:tr h="477838">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1800" b="0" i="0" u="none" strike="noStrike" cap="none" normalizeH="0" baseline="0" smtClean="0">
                          <a:ln>
                            <a:noFill/>
                          </a:ln>
                          <a:solidFill>
                            <a:srgbClr val="003399"/>
                          </a:solidFill>
                          <a:effectLst/>
                          <a:latin typeface="Calibri" pitchFamily="34" charset="0"/>
                        </a:rPr>
                        <a:t> Area Vasta AP-FM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                         55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                1.380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                  61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           1.596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10,9%</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15,7%</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r>
              <a:tr h="476250">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1800" b="1" i="0" u="none" strike="noStrike" cap="none" normalizeH="0" baseline="0" smtClean="0">
                          <a:ln>
                            <a:noFill/>
                          </a:ln>
                          <a:solidFill>
                            <a:srgbClr val="003399"/>
                          </a:solidFill>
                          <a:effectLst/>
                          <a:latin typeface="Calibri" pitchFamily="34" charset="0"/>
                        </a:rPr>
                        <a:t> REGIONE MARCHE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                       261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                7.774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                291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           8.581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FF0000"/>
                          </a:solidFill>
                          <a:effectLst/>
                          <a:latin typeface="Calibri" pitchFamily="34" charset="0"/>
                        </a:rPr>
                        <a:t>11,5%</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FF0000"/>
                          </a:solidFill>
                          <a:effectLst/>
                          <a:latin typeface="Calibri" pitchFamily="34" charset="0"/>
                        </a:rPr>
                        <a:t>10,4%</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r>
              <a:tr h="265113">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endParaRPr kumimoji="0" lang="it-IT" sz="1200" b="0" i="0" u="none" strike="noStrike" cap="none" normalizeH="0" baseline="0" dirty="0" smtClean="0">
                        <a:ln>
                          <a:noFill/>
                        </a:ln>
                        <a:solidFill>
                          <a:srgbClr val="003399"/>
                        </a:solidFill>
                        <a:effectLst/>
                        <a:latin typeface="Times New Roman" pitchFamily="18" charset="0"/>
                      </a:endParaRPr>
                    </a:p>
                  </a:txBody>
                  <a:tcPr marL="6550" marR="6550" marT="6550" marB="0" anchor="b" horzOverflow="overflow">
                    <a:lnL>
                      <a:noFill/>
                    </a:lnL>
                    <a:lnR>
                      <a:noFill/>
                    </a:lnR>
                    <a:lnT w="635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endParaRPr kumimoji="0" lang="it-IT" sz="1600" b="0" i="0" u="none" strike="noStrike" cap="none" normalizeH="0" baseline="0" smtClean="0">
                        <a:ln>
                          <a:noFill/>
                        </a:ln>
                        <a:solidFill>
                          <a:srgbClr val="0070C0"/>
                        </a:solidFill>
                        <a:effectLst/>
                        <a:latin typeface="Times New Roman" pitchFamily="18" charset="0"/>
                      </a:endParaRPr>
                    </a:p>
                  </a:txBody>
                  <a:tcPr marL="6550" marR="6550" marT="6550" marB="0" anchor="b" horzOverflow="overflow">
                    <a:lnL>
                      <a:noFill/>
                    </a:lnL>
                    <a:lnR>
                      <a:noFill/>
                    </a:lnR>
                    <a:lnT w="635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endParaRPr kumimoji="0" lang="it-IT" sz="1600" b="0" i="0" u="none" strike="noStrike" cap="none" normalizeH="0" baseline="0" smtClean="0">
                        <a:ln>
                          <a:noFill/>
                        </a:ln>
                        <a:solidFill>
                          <a:srgbClr val="0070C0"/>
                        </a:solidFill>
                        <a:effectLst/>
                        <a:latin typeface="Times New Roman" pitchFamily="18" charset="0"/>
                      </a:endParaRPr>
                    </a:p>
                  </a:txBody>
                  <a:tcPr marL="6550" marR="6550" marT="6550" marB="0" anchor="b" horzOverflow="overflow">
                    <a:lnL>
                      <a:noFill/>
                    </a:lnL>
                    <a:lnR>
                      <a:noFill/>
                    </a:lnR>
                    <a:lnT w="635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endParaRPr kumimoji="0" lang="it-IT" sz="1600" b="0" i="0" u="none" strike="noStrike" cap="none" normalizeH="0" baseline="0" smtClean="0">
                        <a:ln>
                          <a:noFill/>
                        </a:ln>
                        <a:solidFill>
                          <a:srgbClr val="0070C0"/>
                        </a:solidFill>
                        <a:effectLst/>
                        <a:latin typeface="Times New Roman" pitchFamily="18" charset="0"/>
                      </a:endParaRPr>
                    </a:p>
                  </a:txBody>
                  <a:tcPr marL="6550" marR="6550" marT="6550" marB="0" anchor="b" horzOverflow="overflow">
                    <a:lnL>
                      <a:noFill/>
                    </a:lnL>
                    <a:lnR>
                      <a:noFill/>
                    </a:lnR>
                    <a:lnT w="635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endParaRPr kumimoji="0" lang="it-IT" sz="1600" b="0" i="0" u="none" strike="noStrike" cap="none" normalizeH="0" baseline="0" smtClean="0">
                        <a:ln>
                          <a:noFill/>
                        </a:ln>
                        <a:solidFill>
                          <a:srgbClr val="0070C0"/>
                        </a:solidFill>
                        <a:effectLst/>
                        <a:latin typeface="Times New Roman" pitchFamily="18" charset="0"/>
                      </a:endParaRPr>
                    </a:p>
                  </a:txBody>
                  <a:tcPr marL="6550" marR="6550" marT="6550" marB="0" anchor="b" horzOverflow="overflow">
                    <a:lnL>
                      <a:noFill/>
                    </a:lnL>
                    <a:lnR>
                      <a:noFill/>
                    </a:lnR>
                    <a:lnT w="635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endParaRPr kumimoji="0" lang="it-IT" sz="1600" b="0" i="0" u="none" strike="noStrike" cap="none" normalizeH="0" baseline="0" smtClean="0">
                        <a:ln>
                          <a:noFill/>
                        </a:ln>
                        <a:solidFill>
                          <a:srgbClr val="0070C0"/>
                        </a:solidFill>
                        <a:effectLst/>
                        <a:latin typeface="Times New Roman" pitchFamily="18" charset="0"/>
                      </a:endParaRPr>
                    </a:p>
                  </a:txBody>
                  <a:tcPr marL="6550" marR="6550" marT="6550" marB="0" anchor="b" horzOverflow="overflow">
                    <a:lnL>
                      <a:noFill/>
                    </a:lnL>
                    <a:lnR>
                      <a:noFill/>
                    </a:lnR>
                    <a:lnT w="635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endParaRPr kumimoji="0" lang="it-IT" sz="1600" b="0" i="0" u="none" strike="noStrike" cap="none" normalizeH="0" baseline="0" smtClean="0">
                        <a:ln>
                          <a:noFill/>
                        </a:ln>
                        <a:solidFill>
                          <a:srgbClr val="0070C0"/>
                        </a:solidFill>
                        <a:effectLst/>
                        <a:latin typeface="Times New Roman" pitchFamily="18" charset="0"/>
                      </a:endParaRPr>
                    </a:p>
                  </a:txBody>
                  <a:tcPr marL="6550" marR="6550" marT="6550" marB="0" anchor="b" horzOverflow="overflow">
                    <a:lnL>
                      <a:noFill/>
                    </a:lnL>
                    <a:lnR>
                      <a:noFill/>
                    </a:lnR>
                    <a:lnT w="6350" cap="flat" cmpd="sng" algn="ctr">
                      <a:solidFill>
                        <a:srgbClr val="000000"/>
                      </a:solidFill>
                      <a:prstDash val="solid"/>
                      <a:round/>
                      <a:headEnd type="none" w="med" len="med"/>
                      <a:tailEnd type="none" w="med" len="med"/>
                    </a:lnT>
                    <a:lnB>
                      <a:noFill/>
                    </a:lnB>
                    <a:lnTlToBr>
                      <a:noFill/>
                    </a:lnTlToBr>
                    <a:lnBlToTr>
                      <a:noFill/>
                    </a:lnBlToTr>
                    <a:noFill/>
                  </a:tcPr>
                </a:tc>
              </a:tr>
              <a:tr h="200025">
                <a:tc gridSpan="2">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endParaRPr kumimoji="0" lang="it-IT" sz="1200" b="0" i="0" u="none" strike="noStrike" cap="none" normalizeH="0" baseline="0" dirty="0" smtClean="0">
                        <a:ln>
                          <a:noFill/>
                        </a:ln>
                        <a:solidFill>
                          <a:srgbClr val="003399"/>
                        </a:solidFill>
                        <a:effectLst/>
                        <a:latin typeface="Times New Roman" pitchFamily="18" charset="0"/>
                      </a:endParaRPr>
                    </a:p>
                  </a:txBody>
                  <a:tcPr marL="6550" marR="6550" marT="6550" marB="0" anchor="b" horzOverflow="overflow">
                    <a:lnL>
                      <a:noFill/>
                    </a:lnL>
                    <a:lnR>
                      <a:noFill/>
                    </a:lnR>
                    <a:lnT>
                      <a:noFill/>
                    </a:lnT>
                    <a:lnB>
                      <a:noFill/>
                    </a:lnB>
                    <a:lnTlToBr>
                      <a:noFill/>
                    </a:lnTlToBr>
                    <a:lnBlToTr>
                      <a:noFill/>
                    </a:lnBlToTr>
                    <a:noFill/>
                  </a:tcPr>
                </a:tc>
                <a:tc hMerge="1">
                  <a:txBody>
                    <a:bodyPr/>
                    <a:lstStyle/>
                    <a:p>
                      <a:endParaRPr lang="it-IT"/>
                    </a:p>
                  </a:txBody>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endParaRPr kumimoji="0" lang="it-IT" sz="1600" b="0" i="0" u="none" strike="noStrike" cap="none" normalizeH="0" baseline="0" smtClean="0">
                        <a:ln>
                          <a:noFill/>
                        </a:ln>
                        <a:solidFill>
                          <a:srgbClr val="0070C0"/>
                        </a:solidFill>
                        <a:effectLst/>
                        <a:latin typeface="Times New Roman" pitchFamily="18" charset="0"/>
                      </a:endParaRPr>
                    </a:p>
                  </a:txBody>
                  <a:tcPr marL="6550" marR="6550" marT="6550"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endParaRPr kumimoji="0" lang="it-IT" sz="1600" b="0" i="0" u="none" strike="noStrike" cap="none" normalizeH="0" baseline="0" smtClean="0">
                        <a:ln>
                          <a:noFill/>
                        </a:ln>
                        <a:solidFill>
                          <a:srgbClr val="0070C0"/>
                        </a:solidFill>
                        <a:effectLst/>
                        <a:latin typeface="Times New Roman" pitchFamily="18" charset="0"/>
                      </a:endParaRPr>
                    </a:p>
                  </a:txBody>
                  <a:tcPr marL="6550" marR="6550" marT="6550"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endParaRPr kumimoji="0" lang="it-IT" sz="1600" b="0" i="0" u="none" strike="noStrike" cap="none" normalizeH="0" baseline="0" smtClean="0">
                        <a:ln>
                          <a:noFill/>
                        </a:ln>
                        <a:solidFill>
                          <a:srgbClr val="0070C0"/>
                        </a:solidFill>
                        <a:effectLst/>
                        <a:latin typeface="Times New Roman" pitchFamily="18" charset="0"/>
                      </a:endParaRPr>
                    </a:p>
                  </a:txBody>
                  <a:tcPr marL="6550" marR="6550" marT="6550"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endParaRPr kumimoji="0" lang="it-IT" sz="1600" b="0" i="0" u="none" strike="noStrike" cap="none" normalizeH="0" baseline="0" smtClean="0">
                        <a:ln>
                          <a:noFill/>
                        </a:ln>
                        <a:solidFill>
                          <a:srgbClr val="0070C0"/>
                        </a:solidFill>
                        <a:effectLst/>
                        <a:latin typeface="Times New Roman" pitchFamily="18" charset="0"/>
                      </a:endParaRPr>
                    </a:p>
                  </a:txBody>
                  <a:tcPr marL="6550" marR="6550" marT="6550"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endParaRPr kumimoji="0" lang="it-IT" sz="1600" b="0" i="0" u="none" strike="noStrike" cap="none" normalizeH="0" baseline="0" dirty="0" smtClean="0">
                        <a:ln>
                          <a:noFill/>
                        </a:ln>
                        <a:solidFill>
                          <a:srgbClr val="0070C0"/>
                        </a:solidFill>
                        <a:effectLst/>
                        <a:latin typeface="Times New Roman" pitchFamily="18" charset="0"/>
                      </a:endParaRPr>
                    </a:p>
                  </a:txBody>
                  <a:tcPr marL="6550" marR="6550" marT="6550" marB="0" anchor="b" horzOverflow="overflow">
                    <a:lnL>
                      <a:noFill/>
                    </a:lnL>
                    <a:lnR>
                      <a:noFill/>
                    </a:lnR>
                    <a:lnT>
                      <a:noFill/>
                    </a:lnT>
                    <a:lnB>
                      <a:noFill/>
                    </a:lnB>
                    <a:lnTlToBr>
                      <a:noFill/>
                    </a:lnTlToBr>
                    <a:lnBlToTr>
                      <a:noFill/>
                    </a:lnBlToTr>
                    <a:noFill/>
                  </a:tcPr>
                </a:tc>
              </a:tr>
            </a:tbl>
          </a:graphicData>
        </a:graphic>
      </p:graphicFrame>
      <p:sp>
        <p:nvSpPr>
          <p:cNvPr id="46158" name="Rectangle 81"/>
          <p:cNvSpPr>
            <a:spLocks noGrp="1" noChangeArrowheads="1"/>
          </p:cNvSpPr>
          <p:nvPr>
            <p:ph type="title" idx="4294967295"/>
          </p:nvPr>
        </p:nvSpPr>
        <p:spPr bwMode="auto">
          <a:xfrm>
            <a:off x="539750" y="1071546"/>
            <a:ext cx="8001000" cy="765192"/>
          </a:xfrm>
          <a:prstGeom prst="rect">
            <a:avLst/>
          </a:prstGeom>
          <a:solidFill>
            <a:srgbClr val="FFFFFF"/>
          </a:solidFill>
          <a:ln>
            <a:noFill/>
            <a:miter lim="800000"/>
            <a:headEnd/>
            <a:tailEnd/>
          </a:ln>
        </p:spPr>
        <p:txBody>
          <a:bodyPr anchor="b"/>
          <a:lstStyle/>
          <a:p>
            <a:pPr eaLnBrk="1" hangingPunct="1"/>
            <a:r>
              <a:rPr lang="it-IT" sz="2800" b="1" dirty="0" smtClean="0">
                <a:solidFill>
                  <a:srgbClr val="003399"/>
                </a:solidFill>
                <a:latin typeface="Calibri" pitchFamily="34" charset="0"/>
              </a:rPr>
              <a:t>Nidi e Centri per l'infanzia: (variazione percentuale 2006/2008) per Area Vasta</a:t>
            </a: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idx="4294967295"/>
          </p:nvPr>
        </p:nvSpPr>
        <p:spPr>
          <a:xfrm>
            <a:off x="611188" y="1214422"/>
            <a:ext cx="8001000" cy="714380"/>
          </a:xfrm>
        </p:spPr>
        <p:txBody>
          <a:bodyPr anchor="b"/>
          <a:lstStyle/>
          <a:p>
            <a:r>
              <a:rPr lang="it-IT" sz="3800" dirty="0" smtClean="0">
                <a:latin typeface="Calibri" pitchFamily="34" charset="0"/>
              </a:rPr>
              <a:t>SINTESI DEI NIDI</a:t>
            </a:r>
          </a:p>
        </p:txBody>
      </p:sp>
      <p:sp>
        <p:nvSpPr>
          <p:cNvPr id="47107" name="Segnaposto contenuto 2"/>
          <p:cNvSpPr>
            <a:spLocks noGrp="1"/>
          </p:cNvSpPr>
          <p:nvPr>
            <p:ph idx="4294967295"/>
          </p:nvPr>
        </p:nvSpPr>
        <p:spPr bwMode="auto">
          <a:xfrm>
            <a:off x="571472" y="2214554"/>
            <a:ext cx="8001000" cy="3929090"/>
          </a:xfrm>
          <a:prstGeom prst="rect">
            <a:avLst/>
          </a:prstGeom>
          <a:solidFill>
            <a:srgbClr val="FFFFFF"/>
          </a:solidFill>
          <a:ln>
            <a:noFill/>
            <a:miter lim="800000"/>
            <a:headEnd/>
            <a:tailEnd/>
          </a:ln>
        </p:spPr>
        <p:txBody>
          <a:bodyPr/>
          <a:lstStyle/>
          <a:p>
            <a:r>
              <a:rPr lang="it-IT" smtClean="0">
                <a:latin typeface="Calibri" pitchFamily="34" charset="0"/>
              </a:rPr>
              <a:t>291 NIDI</a:t>
            </a:r>
          </a:p>
          <a:p>
            <a:r>
              <a:rPr lang="it-IT" smtClean="0">
                <a:latin typeface="Calibri" pitchFamily="34" charset="0"/>
              </a:rPr>
              <a:t>8.581 BAMBINI FREQUENTANTI</a:t>
            </a:r>
          </a:p>
          <a:p>
            <a:r>
              <a:rPr lang="it-IT" smtClean="0">
                <a:latin typeface="Calibri" pitchFamily="34" charset="0"/>
              </a:rPr>
              <a:t>MEDIA BAMBINI/NIDO: 29,5</a:t>
            </a:r>
          </a:p>
          <a:p>
            <a:r>
              <a:rPr lang="it-IT" smtClean="0">
                <a:latin typeface="Calibri" pitchFamily="34" charset="0"/>
              </a:rPr>
              <a:t>PERSONALE IMPIEGATO: OLTRE 2.000 UNITA’</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8237" name="Group 109"/>
          <p:cNvGraphicFramePr>
            <a:graphicFrameLocks noGrp="1"/>
          </p:cNvGraphicFramePr>
          <p:nvPr>
            <p:ph idx="4294967295"/>
          </p:nvPr>
        </p:nvGraphicFramePr>
        <p:xfrm>
          <a:off x="250825" y="1773238"/>
          <a:ext cx="8785225" cy="4319590"/>
        </p:xfrm>
        <a:graphic>
          <a:graphicData uri="http://schemas.openxmlformats.org/drawingml/2006/table">
            <a:tbl>
              <a:tblPr/>
              <a:tblGrid>
                <a:gridCol w="1441450"/>
                <a:gridCol w="792163"/>
                <a:gridCol w="863600"/>
                <a:gridCol w="863600"/>
                <a:gridCol w="792162"/>
                <a:gridCol w="936625"/>
                <a:gridCol w="1008063"/>
                <a:gridCol w="1120775"/>
                <a:gridCol w="966787"/>
              </a:tblGrid>
              <a:tr h="439738">
                <a:tc gridSpan="8">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endParaRPr kumimoji="0" lang="it-IT" sz="2200" b="0" i="0" u="none" strike="noStrike" cap="none" normalizeH="0" baseline="0" smtClean="0">
                        <a:ln>
                          <a:noFill/>
                        </a:ln>
                        <a:solidFill>
                          <a:srgbClr val="003399"/>
                        </a:solidFill>
                        <a:effectLst/>
                        <a:latin typeface="Arial" charset="0"/>
                      </a:endParaRPr>
                    </a:p>
                  </a:txBody>
                  <a:tcPr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0" i="0" u="none" strike="noStrike" cap="none" normalizeH="0" baseline="0" smtClean="0">
                          <a:ln>
                            <a:noFill/>
                          </a:ln>
                          <a:solidFill>
                            <a:srgbClr val="003399"/>
                          </a:solidFill>
                          <a:effectLst/>
                          <a:latin typeface="Times New Roman" pitchFamily="18" charset="0"/>
                          <a:cs typeface="Times New Roman" pitchFamily="18" charset="0"/>
                        </a:rPr>
                        <a:t> </a:t>
                      </a:r>
                      <a:endParaRPr kumimoji="0" lang="it-IT" sz="1800" b="0" i="0" u="none" strike="noStrike" cap="none" normalizeH="0" baseline="0" smtClean="0">
                        <a:ln>
                          <a:noFill/>
                        </a:ln>
                        <a:solidFill>
                          <a:srgbClr val="003399"/>
                        </a:solidFill>
                        <a:effectLst/>
                        <a:latin typeface="Arial" charset="0"/>
                      </a:endParaRPr>
                    </a:p>
                  </a:txBody>
                  <a:tcPr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r>
              <a:tr h="396875">
                <a:tc rowSpan="2">
                  <a:txBody>
                    <a:bodyPr/>
                    <a:lstStyle/>
                    <a:p>
                      <a:pPr marL="0" marR="0" lvl="0" indent="0" algn="ctr" defTabSz="914400" rtl="0" eaLnBrk="1" fontAlgn="ctr" latinLnBrk="0" hangingPunct="1">
                        <a:lnSpc>
                          <a:spcPct val="100000"/>
                        </a:lnSpc>
                        <a:spcBef>
                          <a:spcPct val="0"/>
                        </a:spcBef>
                        <a:spcAft>
                          <a:spcPct val="0"/>
                        </a:spcAft>
                        <a:buClrTx/>
                        <a:buSzTx/>
                        <a:buFont typeface="Wingdings" pitchFamily="2" charset="2"/>
                        <a:buNone/>
                        <a:tabLst/>
                      </a:pPr>
                      <a:r>
                        <a:rPr kumimoji="0" lang="it-IT" sz="1800" b="0" i="0" u="none" strike="noStrike" cap="none" normalizeH="0" baseline="0" smtClean="0">
                          <a:ln>
                            <a:noFill/>
                          </a:ln>
                          <a:solidFill>
                            <a:srgbClr val="003399"/>
                          </a:solidFill>
                          <a:effectLst/>
                          <a:latin typeface="Calibri" pitchFamily="34" charset="0"/>
                          <a:cs typeface="Times New Roman" pitchFamily="18" charset="0"/>
                        </a:rPr>
                        <a:t>Area Vasta</a:t>
                      </a:r>
                      <a:endParaRPr kumimoji="0" lang="it-IT" sz="1800" b="0" i="0" u="none" strike="noStrike" cap="none" normalizeH="0" baseline="0" smtClean="0">
                        <a:ln>
                          <a:noFill/>
                        </a:ln>
                        <a:solidFill>
                          <a:srgbClr val="003399"/>
                        </a:solidFill>
                        <a:effectLst/>
                        <a:latin typeface="Calibri" pitchFamily="34"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gridSpan="8">
                  <a:txBody>
                    <a:bodyPr/>
                    <a:lstStyle/>
                    <a:p>
                      <a:pPr marL="0" marR="0" lvl="0" indent="0" algn="ctr" defTabSz="914400" rtl="0" eaLnBrk="1" fontAlgn="ctr"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cs typeface="Times New Roman" pitchFamily="18" charset="0"/>
                        </a:rPr>
                        <a:t>AREA DI UTENZA</a:t>
                      </a:r>
                      <a:endParaRPr kumimoji="0" lang="it-IT" sz="2200" b="0" i="0" u="none" strike="noStrike" cap="none" normalizeH="0" baseline="0" smtClean="0">
                        <a:ln>
                          <a:noFill/>
                        </a:ln>
                        <a:solidFill>
                          <a:srgbClr val="003399"/>
                        </a:solidFill>
                        <a:effectLst/>
                        <a:latin typeface="Calibri" pitchFamily="34"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r>
              <a:tr h="633413">
                <a:tc vMerge="1">
                  <a:txBody>
                    <a:bodyPr/>
                    <a:lstStyle/>
                    <a:p>
                      <a:endParaRPr lang="it-IT"/>
                    </a:p>
                  </a:txBody>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itchFamily="2" charset="2"/>
                        <a:buNone/>
                        <a:tabLst/>
                      </a:pPr>
                      <a:r>
                        <a:rPr kumimoji="0" lang="it-IT" sz="1500" b="0" i="0" u="none" strike="noStrike" cap="none" normalizeH="0" baseline="0" smtClean="0">
                          <a:ln>
                            <a:noFill/>
                          </a:ln>
                          <a:solidFill>
                            <a:srgbClr val="003399"/>
                          </a:solidFill>
                          <a:effectLst/>
                          <a:latin typeface="Calibri" pitchFamily="34" charset="0"/>
                          <a:cs typeface="Times New Roman" pitchFamily="18" charset="0"/>
                        </a:rPr>
                        <a:t>Famiglie e minori</a:t>
                      </a:r>
                      <a:endParaRPr kumimoji="0" lang="it-IT" sz="1500" b="0" i="0" u="none" strike="noStrike" cap="none" normalizeH="0" baseline="0" smtClean="0">
                        <a:ln>
                          <a:noFill/>
                        </a:ln>
                        <a:solidFill>
                          <a:srgbClr val="003399"/>
                        </a:solidFill>
                        <a:effectLst/>
                        <a:latin typeface="Calibri" pitchFamily="34"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itchFamily="2" charset="2"/>
                        <a:buNone/>
                        <a:tabLst/>
                      </a:pPr>
                      <a:r>
                        <a:rPr kumimoji="0" lang="it-IT" sz="1500" b="0" i="0" u="none" strike="noStrike" cap="none" normalizeH="0" baseline="0" smtClean="0">
                          <a:ln>
                            <a:noFill/>
                          </a:ln>
                          <a:solidFill>
                            <a:srgbClr val="003399"/>
                          </a:solidFill>
                          <a:effectLst/>
                          <a:latin typeface="Calibri" pitchFamily="34" charset="0"/>
                          <a:cs typeface="Times New Roman" pitchFamily="18" charset="0"/>
                        </a:rPr>
                        <a:t>Anziani</a:t>
                      </a:r>
                      <a:endParaRPr kumimoji="0" lang="it-IT" sz="1500" b="0" i="0" u="none" strike="noStrike" cap="none" normalizeH="0" baseline="0" smtClean="0">
                        <a:ln>
                          <a:noFill/>
                        </a:ln>
                        <a:solidFill>
                          <a:srgbClr val="003399"/>
                        </a:solidFill>
                        <a:effectLst/>
                        <a:latin typeface="Calibri" pitchFamily="34"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itchFamily="2" charset="2"/>
                        <a:buNone/>
                        <a:tabLst/>
                      </a:pPr>
                      <a:r>
                        <a:rPr kumimoji="0" lang="it-IT" sz="1500" b="0" i="0" u="none" strike="noStrike" cap="none" normalizeH="0" baseline="0" smtClean="0">
                          <a:ln>
                            <a:noFill/>
                          </a:ln>
                          <a:solidFill>
                            <a:srgbClr val="003399"/>
                          </a:solidFill>
                          <a:effectLst/>
                          <a:latin typeface="Calibri" pitchFamily="34" charset="0"/>
                          <a:cs typeface="Times New Roman" pitchFamily="18" charset="0"/>
                        </a:rPr>
                        <a:t>Disabili</a:t>
                      </a:r>
                      <a:endParaRPr kumimoji="0" lang="it-IT" sz="1500" b="0" i="0" u="none" strike="noStrike" cap="none" normalizeH="0" baseline="0" smtClean="0">
                        <a:ln>
                          <a:noFill/>
                        </a:ln>
                        <a:solidFill>
                          <a:srgbClr val="003399"/>
                        </a:solidFill>
                        <a:effectLst/>
                        <a:latin typeface="Calibri" pitchFamily="34"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itchFamily="2" charset="2"/>
                        <a:buNone/>
                        <a:tabLst/>
                      </a:pPr>
                      <a:r>
                        <a:rPr kumimoji="0" lang="it-IT" sz="1500" b="0" i="0" u="none" strike="noStrike" cap="none" normalizeH="0" baseline="0" smtClean="0">
                          <a:ln>
                            <a:noFill/>
                          </a:ln>
                          <a:solidFill>
                            <a:srgbClr val="003399"/>
                          </a:solidFill>
                          <a:effectLst/>
                          <a:latin typeface="Calibri" pitchFamily="34" charset="0"/>
                          <a:cs typeface="Times New Roman" pitchFamily="18" charset="0"/>
                        </a:rPr>
                        <a:t>Disagio adulti</a:t>
                      </a:r>
                      <a:endParaRPr kumimoji="0" lang="it-IT" sz="1500" b="0" i="0" u="none" strike="noStrike" cap="none" normalizeH="0" baseline="0" smtClean="0">
                        <a:ln>
                          <a:noFill/>
                        </a:ln>
                        <a:solidFill>
                          <a:srgbClr val="003399"/>
                        </a:solidFill>
                        <a:effectLst/>
                        <a:latin typeface="Calibri" pitchFamily="34"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itchFamily="2" charset="2"/>
                        <a:buNone/>
                        <a:tabLst/>
                      </a:pPr>
                      <a:r>
                        <a:rPr kumimoji="0" lang="it-IT" sz="1500" b="0" i="0" u="none" strike="noStrike" cap="none" normalizeH="0" baseline="0" smtClean="0">
                          <a:ln>
                            <a:noFill/>
                          </a:ln>
                          <a:solidFill>
                            <a:srgbClr val="003399"/>
                          </a:solidFill>
                          <a:effectLst/>
                          <a:latin typeface="Calibri" pitchFamily="34" charset="0"/>
                          <a:cs typeface="Times New Roman" pitchFamily="18" charset="0"/>
                        </a:rPr>
                        <a:t>Immigrati</a:t>
                      </a:r>
                      <a:endParaRPr kumimoji="0" lang="it-IT" sz="1500" b="0" i="0" u="none" strike="noStrike" cap="none" normalizeH="0" baseline="0" smtClean="0">
                        <a:ln>
                          <a:noFill/>
                        </a:ln>
                        <a:solidFill>
                          <a:srgbClr val="003399"/>
                        </a:solidFill>
                        <a:effectLst/>
                        <a:latin typeface="Calibri" pitchFamily="34"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itchFamily="2" charset="2"/>
                        <a:buNone/>
                        <a:tabLst/>
                      </a:pPr>
                      <a:r>
                        <a:rPr kumimoji="0" lang="it-IT" sz="1500" b="0" i="0" u="none" strike="noStrike" cap="none" normalizeH="0" baseline="0" smtClean="0">
                          <a:ln>
                            <a:noFill/>
                          </a:ln>
                          <a:solidFill>
                            <a:srgbClr val="003399"/>
                          </a:solidFill>
                          <a:effectLst/>
                          <a:latin typeface="Calibri" pitchFamily="34" charset="0"/>
                          <a:cs typeface="Times New Roman" pitchFamily="18" charset="0"/>
                        </a:rPr>
                        <a:t>Dipendenze</a:t>
                      </a:r>
                      <a:endParaRPr kumimoji="0" lang="it-IT" sz="1500" b="0" i="0" u="none" strike="noStrike" cap="none" normalizeH="0" baseline="0" smtClean="0">
                        <a:ln>
                          <a:noFill/>
                        </a:ln>
                        <a:solidFill>
                          <a:srgbClr val="003399"/>
                        </a:solidFill>
                        <a:effectLst/>
                        <a:latin typeface="Calibri" pitchFamily="34"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itchFamily="2" charset="2"/>
                        <a:buNone/>
                        <a:tabLst/>
                      </a:pPr>
                      <a:r>
                        <a:rPr kumimoji="0" lang="it-IT" sz="1500" b="0" i="0" u="none" strike="noStrike" cap="none" normalizeH="0" baseline="0" smtClean="0">
                          <a:ln>
                            <a:noFill/>
                          </a:ln>
                          <a:solidFill>
                            <a:srgbClr val="003399"/>
                          </a:solidFill>
                          <a:effectLst/>
                          <a:latin typeface="Calibri" pitchFamily="34" charset="0"/>
                          <a:cs typeface="Times New Roman" pitchFamily="18" charset="0"/>
                        </a:rPr>
                        <a:t>Multiutenze</a:t>
                      </a:r>
                      <a:endParaRPr kumimoji="0" lang="it-IT" sz="1500" b="0" i="0" u="none" strike="noStrike" cap="none" normalizeH="0" baseline="0" smtClean="0">
                        <a:ln>
                          <a:noFill/>
                        </a:ln>
                        <a:solidFill>
                          <a:srgbClr val="003399"/>
                        </a:solidFill>
                        <a:effectLst/>
                        <a:latin typeface="Calibri" pitchFamily="34"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itchFamily="2" charset="2"/>
                        <a:buNone/>
                        <a:tabLst/>
                      </a:pPr>
                      <a:r>
                        <a:rPr kumimoji="0" lang="it-IT" sz="1500" b="0" i="0" u="none" strike="noStrike" cap="none" normalizeH="0" baseline="0" smtClean="0">
                          <a:ln>
                            <a:noFill/>
                          </a:ln>
                          <a:solidFill>
                            <a:srgbClr val="003399"/>
                          </a:solidFill>
                          <a:effectLst/>
                          <a:latin typeface="Calibri" pitchFamily="34" charset="0"/>
                          <a:cs typeface="Times New Roman" pitchFamily="18" charset="0"/>
                        </a:rPr>
                        <a:t>Totale</a:t>
                      </a:r>
                      <a:endParaRPr kumimoji="0" lang="it-IT" sz="1500" b="0" i="0" u="none" strike="noStrike" cap="none" normalizeH="0" baseline="0" smtClean="0">
                        <a:ln>
                          <a:noFill/>
                        </a:ln>
                        <a:solidFill>
                          <a:srgbClr val="003399"/>
                        </a:solidFill>
                        <a:effectLst/>
                        <a:latin typeface="Calibri" pitchFamily="34"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514350">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1500" b="0" i="0" u="none" strike="noStrike" cap="none" normalizeH="0" baseline="0" smtClean="0">
                          <a:ln>
                            <a:noFill/>
                          </a:ln>
                          <a:solidFill>
                            <a:srgbClr val="003399"/>
                          </a:solidFill>
                          <a:effectLst/>
                          <a:latin typeface="Calibri" pitchFamily="34" charset="0"/>
                          <a:cs typeface="Times New Roman" pitchFamily="18" charset="0"/>
                        </a:rPr>
                        <a:t>AV  Pesaro  Urbino</a:t>
                      </a:r>
                      <a:endParaRPr kumimoji="0" lang="it-IT" sz="1500" b="0" i="0" u="none" strike="noStrike" cap="none" normalizeH="0" baseline="0" smtClean="0">
                        <a:ln>
                          <a:noFill/>
                        </a:ln>
                        <a:solidFill>
                          <a:srgbClr val="003399"/>
                        </a:solidFill>
                        <a:effectLst/>
                        <a:latin typeface="Calibri" pitchFamily="34" charset="0"/>
                      </a:endParaRP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300" b="0" i="0" u="none" strike="noStrike" cap="none" normalizeH="0" baseline="0" smtClean="0">
                          <a:ln>
                            <a:noFill/>
                          </a:ln>
                          <a:solidFill>
                            <a:srgbClr val="003399"/>
                          </a:solidFill>
                          <a:effectLst/>
                          <a:latin typeface="Calibri" pitchFamily="34" charset="0"/>
                        </a:rPr>
                        <a:t>14.963.882</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300" b="0" i="0" u="none" strike="noStrike" cap="none" normalizeH="0" baseline="0" smtClean="0">
                          <a:ln>
                            <a:noFill/>
                          </a:ln>
                          <a:solidFill>
                            <a:srgbClr val="003399"/>
                          </a:solidFill>
                          <a:effectLst/>
                          <a:latin typeface="Calibri" pitchFamily="34" charset="0"/>
                        </a:rPr>
                        <a:t>7.374.481</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300" b="0" i="0" u="none" strike="noStrike" cap="none" normalizeH="0" baseline="0" smtClean="0">
                          <a:ln>
                            <a:noFill/>
                          </a:ln>
                          <a:solidFill>
                            <a:srgbClr val="003399"/>
                          </a:solidFill>
                          <a:effectLst/>
                          <a:latin typeface="Calibri" pitchFamily="34" charset="0"/>
                        </a:rPr>
                        <a:t>10.713.748</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300" b="0" i="0" u="none" strike="noStrike" cap="none" normalizeH="0" baseline="0" smtClean="0">
                          <a:ln>
                            <a:noFill/>
                          </a:ln>
                          <a:solidFill>
                            <a:srgbClr val="003399"/>
                          </a:solidFill>
                          <a:effectLst/>
                          <a:latin typeface="Calibri" pitchFamily="34" charset="0"/>
                        </a:rPr>
                        <a:t>1.556.181</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300" b="0" i="0" u="none" strike="noStrike" cap="none" normalizeH="0" baseline="0" smtClean="0">
                          <a:ln>
                            <a:noFill/>
                          </a:ln>
                          <a:solidFill>
                            <a:srgbClr val="003399"/>
                          </a:solidFill>
                          <a:effectLst/>
                          <a:latin typeface="Calibri" pitchFamily="34" charset="0"/>
                        </a:rPr>
                        <a:t>1.211.095</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300" b="0" i="0" u="none" strike="noStrike" cap="none" normalizeH="0" baseline="0" smtClean="0">
                          <a:ln>
                            <a:noFill/>
                          </a:ln>
                          <a:solidFill>
                            <a:srgbClr val="003399"/>
                          </a:solidFill>
                          <a:effectLst/>
                          <a:latin typeface="Calibri" pitchFamily="34" charset="0"/>
                        </a:rPr>
                        <a:t>465.350</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300" b="0" i="0" u="none" strike="noStrike" cap="none" normalizeH="0" baseline="0" smtClean="0">
                          <a:ln>
                            <a:noFill/>
                          </a:ln>
                          <a:solidFill>
                            <a:srgbClr val="003399"/>
                          </a:solidFill>
                          <a:effectLst/>
                          <a:latin typeface="Calibri" pitchFamily="34" charset="0"/>
                        </a:rPr>
                        <a:t>6.392.857</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300" b="0" i="0" u="none" strike="noStrike" cap="none" normalizeH="0" baseline="0" smtClean="0">
                          <a:ln>
                            <a:noFill/>
                          </a:ln>
                          <a:solidFill>
                            <a:srgbClr val="003399"/>
                          </a:solidFill>
                          <a:effectLst/>
                          <a:latin typeface="Calibri" pitchFamily="34" charset="0"/>
                        </a:rPr>
                        <a:t>42.677.594</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401638">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1500" b="0" i="0" u="none" strike="noStrike" cap="none" normalizeH="0" baseline="0" smtClean="0">
                          <a:ln>
                            <a:noFill/>
                          </a:ln>
                          <a:solidFill>
                            <a:srgbClr val="003399"/>
                          </a:solidFill>
                          <a:effectLst/>
                          <a:latin typeface="Calibri" pitchFamily="34" charset="0"/>
                          <a:cs typeface="Times New Roman" pitchFamily="18" charset="0"/>
                        </a:rPr>
                        <a:t>AV  Ancona</a:t>
                      </a:r>
                      <a:endParaRPr kumimoji="0" lang="it-IT" sz="1500" b="0" i="0" u="none" strike="noStrike" cap="none" normalizeH="0" baseline="0" smtClean="0">
                        <a:ln>
                          <a:noFill/>
                        </a:ln>
                        <a:solidFill>
                          <a:srgbClr val="003399"/>
                        </a:solidFill>
                        <a:effectLst/>
                        <a:latin typeface="Calibri" pitchFamily="34" charset="0"/>
                      </a:endParaRP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300" b="0" i="0" u="none" strike="noStrike" cap="none" normalizeH="0" baseline="0" smtClean="0">
                          <a:ln>
                            <a:noFill/>
                          </a:ln>
                          <a:solidFill>
                            <a:srgbClr val="003399"/>
                          </a:solidFill>
                          <a:effectLst/>
                          <a:latin typeface="Calibri" pitchFamily="34" charset="0"/>
                        </a:rPr>
                        <a:t>19.285.048</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300" b="0" i="0" u="none" strike="noStrike" cap="none" normalizeH="0" baseline="0" smtClean="0">
                          <a:ln>
                            <a:noFill/>
                          </a:ln>
                          <a:solidFill>
                            <a:srgbClr val="003399"/>
                          </a:solidFill>
                          <a:effectLst/>
                          <a:latin typeface="Calibri" pitchFamily="34" charset="0"/>
                        </a:rPr>
                        <a:t>8.983.443</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300" b="0" i="0" u="none" strike="noStrike" cap="none" normalizeH="0" baseline="0" smtClean="0">
                          <a:ln>
                            <a:noFill/>
                          </a:ln>
                          <a:solidFill>
                            <a:srgbClr val="003399"/>
                          </a:solidFill>
                          <a:effectLst/>
                          <a:latin typeface="Calibri" pitchFamily="34" charset="0"/>
                        </a:rPr>
                        <a:t>14.904.088</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300" b="0" i="0" u="none" strike="noStrike" cap="none" normalizeH="0" baseline="0" smtClean="0">
                          <a:ln>
                            <a:noFill/>
                          </a:ln>
                          <a:solidFill>
                            <a:srgbClr val="003399"/>
                          </a:solidFill>
                          <a:effectLst/>
                          <a:latin typeface="Calibri" pitchFamily="34" charset="0"/>
                        </a:rPr>
                        <a:t>2.102.472</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300" b="0" i="0" u="none" strike="noStrike" cap="none" normalizeH="0" baseline="0" smtClean="0">
                          <a:ln>
                            <a:noFill/>
                          </a:ln>
                          <a:solidFill>
                            <a:srgbClr val="003399"/>
                          </a:solidFill>
                          <a:effectLst/>
                          <a:latin typeface="Calibri" pitchFamily="34" charset="0"/>
                        </a:rPr>
                        <a:t>1.022.483</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300" b="0" i="0" u="none" strike="noStrike" cap="none" normalizeH="0" baseline="0" smtClean="0">
                          <a:ln>
                            <a:noFill/>
                          </a:ln>
                          <a:solidFill>
                            <a:srgbClr val="003399"/>
                          </a:solidFill>
                          <a:effectLst/>
                          <a:latin typeface="Calibri" pitchFamily="34" charset="0"/>
                        </a:rPr>
                        <a:t>147.033</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300" b="0" i="0" u="none" strike="noStrike" cap="none" normalizeH="0" baseline="0" smtClean="0">
                          <a:ln>
                            <a:noFill/>
                          </a:ln>
                          <a:solidFill>
                            <a:srgbClr val="003399"/>
                          </a:solidFill>
                          <a:effectLst/>
                          <a:latin typeface="Calibri" pitchFamily="34" charset="0"/>
                        </a:rPr>
                        <a:t>6.561.266</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300" b="0" i="0" u="none" strike="noStrike" cap="none" normalizeH="0" baseline="0" smtClean="0">
                          <a:ln>
                            <a:noFill/>
                          </a:ln>
                          <a:solidFill>
                            <a:srgbClr val="003399"/>
                          </a:solidFill>
                          <a:effectLst/>
                          <a:latin typeface="Calibri" pitchFamily="34" charset="0"/>
                        </a:rPr>
                        <a:t>53.005.833</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398463">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1500" b="0" i="0" u="none" strike="noStrike" cap="none" normalizeH="0" baseline="0" smtClean="0">
                          <a:ln>
                            <a:noFill/>
                          </a:ln>
                          <a:solidFill>
                            <a:srgbClr val="003399"/>
                          </a:solidFill>
                          <a:effectLst/>
                          <a:latin typeface="Calibri" pitchFamily="34" charset="0"/>
                          <a:cs typeface="Times New Roman" pitchFamily="18" charset="0"/>
                        </a:rPr>
                        <a:t>AV  Macerata</a:t>
                      </a:r>
                      <a:endParaRPr kumimoji="0" lang="it-IT" sz="1500" b="0" i="0" u="none" strike="noStrike" cap="none" normalizeH="0" baseline="0" smtClean="0">
                        <a:ln>
                          <a:noFill/>
                        </a:ln>
                        <a:solidFill>
                          <a:srgbClr val="003399"/>
                        </a:solidFill>
                        <a:effectLst/>
                        <a:latin typeface="Calibri" pitchFamily="34" charset="0"/>
                      </a:endParaRP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300" b="0" i="0" u="none" strike="noStrike" cap="none" normalizeH="0" baseline="0" smtClean="0">
                          <a:ln>
                            <a:noFill/>
                          </a:ln>
                          <a:solidFill>
                            <a:srgbClr val="003399"/>
                          </a:solidFill>
                          <a:effectLst/>
                          <a:latin typeface="Calibri" pitchFamily="34" charset="0"/>
                        </a:rPr>
                        <a:t>8.143.968</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300" b="0" i="0" u="none" strike="noStrike" cap="none" normalizeH="0" baseline="0" smtClean="0">
                          <a:ln>
                            <a:noFill/>
                          </a:ln>
                          <a:solidFill>
                            <a:srgbClr val="003399"/>
                          </a:solidFill>
                          <a:effectLst/>
                          <a:latin typeface="Calibri" pitchFamily="34" charset="0"/>
                        </a:rPr>
                        <a:t>6.376.795</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300" b="0" i="0" u="none" strike="noStrike" cap="none" normalizeH="0" baseline="0" smtClean="0">
                          <a:ln>
                            <a:noFill/>
                          </a:ln>
                          <a:solidFill>
                            <a:srgbClr val="003399"/>
                          </a:solidFill>
                          <a:effectLst/>
                          <a:latin typeface="Calibri" pitchFamily="34" charset="0"/>
                        </a:rPr>
                        <a:t>6.078.244</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300" b="0" i="0" u="none" strike="noStrike" cap="none" normalizeH="0" baseline="0" smtClean="0">
                          <a:ln>
                            <a:noFill/>
                          </a:ln>
                          <a:solidFill>
                            <a:srgbClr val="003399"/>
                          </a:solidFill>
                          <a:effectLst/>
                          <a:latin typeface="Calibri" pitchFamily="34" charset="0"/>
                        </a:rPr>
                        <a:t>1.373.544</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300" b="0" i="0" u="none" strike="noStrike" cap="none" normalizeH="0" baseline="0" smtClean="0">
                          <a:ln>
                            <a:noFill/>
                          </a:ln>
                          <a:solidFill>
                            <a:srgbClr val="003399"/>
                          </a:solidFill>
                          <a:effectLst/>
                          <a:latin typeface="Calibri" pitchFamily="34" charset="0"/>
                        </a:rPr>
                        <a:t>578.065</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300" b="0" i="0" u="none" strike="noStrike" cap="none" normalizeH="0" baseline="0" smtClean="0">
                          <a:ln>
                            <a:noFill/>
                          </a:ln>
                          <a:solidFill>
                            <a:srgbClr val="003399"/>
                          </a:solidFill>
                          <a:effectLst/>
                          <a:latin typeface="Calibri" pitchFamily="34" charset="0"/>
                        </a:rPr>
                        <a:t>139.040</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300" b="0" i="0" u="none" strike="noStrike" cap="none" normalizeH="0" baseline="0" smtClean="0">
                          <a:ln>
                            <a:noFill/>
                          </a:ln>
                          <a:solidFill>
                            <a:srgbClr val="003399"/>
                          </a:solidFill>
                          <a:effectLst/>
                          <a:latin typeface="Calibri" pitchFamily="34" charset="0"/>
                        </a:rPr>
                        <a:t>3.417.143</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300" b="0" i="0" u="none" strike="noStrike" cap="none" normalizeH="0" baseline="0" smtClean="0">
                          <a:ln>
                            <a:noFill/>
                          </a:ln>
                          <a:solidFill>
                            <a:srgbClr val="003399"/>
                          </a:solidFill>
                          <a:effectLst/>
                          <a:latin typeface="Calibri" pitchFamily="34" charset="0"/>
                        </a:rPr>
                        <a:t>26.106.799</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415925">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1500" b="0" i="0" u="none" strike="noStrike" cap="none" normalizeH="0" baseline="0" smtClean="0">
                          <a:ln>
                            <a:noFill/>
                          </a:ln>
                          <a:solidFill>
                            <a:srgbClr val="003399"/>
                          </a:solidFill>
                          <a:effectLst/>
                          <a:latin typeface="Calibri" pitchFamily="34" charset="0"/>
                          <a:cs typeface="Times New Roman" pitchFamily="18" charset="0"/>
                        </a:rPr>
                        <a:t>AV Ascoli P. Fermo</a:t>
                      </a:r>
                      <a:endParaRPr kumimoji="0" lang="it-IT" sz="1500" b="0" i="0" u="none" strike="noStrike" cap="none" normalizeH="0" baseline="0" smtClean="0">
                        <a:ln>
                          <a:noFill/>
                        </a:ln>
                        <a:solidFill>
                          <a:srgbClr val="003399"/>
                        </a:solidFill>
                        <a:effectLst/>
                        <a:latin typeface="Calibri" pitchFamily="34" charset="0"/>
                      </a:endParaRP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300" b="0" i="0" u="none" strike="noStrike" cap="none" normalizeH="0" baseline="0" smtClean="0">
                          <a:ln>
                            <a:noFill/>
                          </a:ln>
                          <a:solidFill>
                            <a:srgbClr val="003399"/>
                          </a:solidFill>
                          <a:effectLst/>
                          <a:latin typeface="Calibri" pitchFamily="34" charset="0"/>
                        </a:rPr>
                        <a:t>9.773.433</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300" b="0" i="0" u="none" strike="noStrike" cap="none" normalizeH="0" baseline="0" smtClean="0">
                          <a:ln>
                            <a:noFill/>
                          </a:ln>
                          <a:solidFill>
                            <a:srgbClr val="003399"/>
                          </a:solidFill>
                          <a:effectLst/>
                          <a:latin typeface="Calibri" pitchFamily="34" charset="0"/>
                        </a:rPr>
                        <a:t>3.618.269</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300" b="0" i="0" u="none" strike="noStrike" cap="none" normalizeH="0" baseline="0" smtClean="0">
                          <a:ln>
                            <a:noFill/>
                          </a:ln>
                          <a:solidFill>
                            <a:srgbClr val="003399"/>
                          </a:solidFill>
                          <a:effectLst/>
                          <a:latin typeface="Calibri" pitchFamily="34" charset="0"/>
                        </a:rPr>
                        <a:t>8.808.883</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300" b="0" i="0" u="none" strike="noStrike" cap="none" normalizeH="0" baseline="0" smtClean="0">
                          <a:ln>
                            <a:noFill/>
                          </a:ln>
                          <a:solidFill>
                            <a:srgbClr val="003399"/>
                          </a:solidFill>
                          <a:effectLst/>
                          <a:latin typeface="Calibri" pitchFamily="34" charset="0"/>
                        </a:rPr>
                        <a:t>1.589.047</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300" b="0" i="0" u="none" strike="noStrike" cap="none" normalizeH="0" baseline="0" smtClean="0">
                          <a:ln>
                            <a:noFill/>
                          </a:ln>
                          <a:solidFill>
                            <a:srgbClr val="003399"/>
                          </a:solidFill>
                          <a:effectLst/>
                          <a:latin typeface="Calibri" pitchFamily="34" charset="0"/>
                        </a:rPr>
                        <a:t>727.970</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300" b="0" i="0" u="none" strike="noStrike" cap="none" normalizeH="0" baseline="0" smtClean="0">
                          <a:ln>
                            <a:noFill/>
                          </a:ln>
                          <a:solidFill>
                            <a:srgbClr val="003399"/>
                          </a:solidFill>
                          <a:effectLst/>
                          <a:latin typeface="Calibri" pitchFamily="34" charset="0"/>
                        </a:rPr>
                        <a:t>150.488</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300" b="0" i="0" u="none" strike="noStrike" cap="none" normalizeH="0" baseline="0" smtClean="0">
                          <a:ln>
                            <a:noFill/>
                          </a:ln>
                          <a:solidFill>
                            <a:srgbClr val="003399"/>
                          </a:solidFill>
                          <a:effectLst/>
                          <a:latin typeface="Calibri" pitchFamily="34" charset="0"/>
                        </a:rPr>
                        <a:t>4.027.044</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300" b="0" i="0" u="none" strike="noStrike" cap="none" normalizeH="0" baseline="0" smtClean="0">
                          <a:ln>
                            <a:noFill/>
                          </a:ln>
                          <a:solidFill>
                            <a:srgbClr val="003399"/>
                          </a:solidFill>
                          <a:effectLst/>
                          <a:latin typeface="Calibri" pitchFamily="34" charset="0"/>
                        </a:rPr>
                        <a:t>28.695.134</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720725">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1300" b="1" i="0" u="none" strike="noStrike" cap="none" normalizeH="0" baseline="0" smtClean="0">
                          <a:ln>
                            <a:noFill/>
                          </a:ln>
                          <a:solidFill>
                            <a:srgbClr val="003399"/>
                          </a:solidFill>
                          <a:effectLst/>
                          <a:latin typeface="Calibri" pitchFamily="34" charset="0"/>
                          <a:cs typeface="Times New Roman" pitchFamily="18" charset="0"/>
                        </a:rPr>
                        <a:t>Regione Marche</a:t>
                      </a:r>
                      <a:endParaRPr kumimoji="0" lang="it-IT" sz="1300" b="1" i="0" u="none" strike="noStrike" cap="none" normalizeH="0" baseline="0" smtClean="0">
                        <a:ln>
                          <a:noFill/>
                        </a:ln>
                        <a:solidFill>
                          <a:srgbClr val="003399"/>
                        </a:solidFill>
                        <a:effectLst/>
                        <a:latin typeface="Calibri" pitchFamily="34" charset="0"/>
                      </a:endParaRP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300" b="1" i="0" u="none" strike="noStrike" cap="none" normalizeH="0" baseline="0" smtClean="0">
                          <a:ln>
                            <a:noFill/>
                          </a:ln>
                          <a:solidFill>
                            <a:srgbClr val="FF0000"/>
                          </a:solidFill>
                          <a:effectLst/>
                          <a:latin typeface="Calibri" pitchFamily="34" charset="0"/>
                        </a:rPr>
                        <a:t>52.166.331</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300" b="1" i="0" u="none" strike="noStrike" cap="none" normalizeH="0" baseline="0" smtClean="0">
                          <a:ln>
                            <a:noFill/>
                          </a:ln>
                          <a:solidFill>
                            <a:srgbClr val="003399"/>
                          </a:solidFill>
                          <a:effectLst/>
                          <a:latin typeface="Calibri" pitchFamily="34" charset="0"/>
                        </a:rPr>
                        <a:t>26.352.988</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300" b="1" i="0" u="none" strike="noStrike" cap="none" normalizeH="0" baseline="0" smtClean="0">
                          <a:ln>
                            <a:noFill/>
                          </a:ln>
                          <a:solidFill>
                            <a:srgbClr val="003399"/>
                          </a:solidFill>
                          <a:effectLst/>
                          <a:latin typeface="Calibri" pitchFamily="34" charset="0"/>
                        </a:rPr>
                        <a:t>40.504.963</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300" b="1" i="0" u="none" strike="noStrike" cap="none" normalizeH="0" baseline="0" smtClean="0">
                          <a:ln>
                            <a:noFill/>
                          </a:ln>
                          <a:solidFill>
                            <a:srgbClr val="003399"/>
                          </a:solidFill>
                          <a:effectLst/>
                          <a:latin typeface="Calibri" pitchFamily="34" charset="0"/>
                        </a:rPr>
                        <a:t>6.621.244</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300" b="1" i="0" u="none" strike="noStrike" cap="none" normalizeH="0" baseline="0" smtClean="0">
                          <a:ln>
                            <a:noFill/>
                          </a:ln>
                          <a:solidFill>
                            <a:srgbClr val="003399"/>
                          </a:solidFill>
                          <a:effectLst/>
                          <a:latin typeface="Calibri" pitchFamily="34" charset="0"/>
                        </a:rPr>
                        <a:t>3.539.613</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300" b="1" i="0" u="none" strike="noStrike" cap="none" normalizeH="0" baseline="0" smtClean="0">
                          <a:ln>
                            <a:noFill/>
                          </a:ln>
                          <a:solidFill>
                            <a:srgbClr val="003399"/>
                          </a:solidFill>
                          <a:effectLst/>
                          <a:latin typeface="Calibri" pitchFamily="34" charset="0"/>
                        </a:rPr>
                        <a:t>901.911</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300" b="1" i="0" u="none" strike="noStrike" cap="none" normalizeH="0" baseline="0" smtClean="0">
                          <a:ln>
                            <a:noFill/>
                          </a:ln>
                          <a:solidFill>
                            <a:srgbClr val="003399"/>
                          </a:solidFill>
                          <a:effectLst/>
                          <a:latin typeface="Calibri" pitchFamily="34" charset="0"/>
                        </a:rPr>
                        <a:t>20.398.310</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300" b="1" i="0" u="none" strike="noStrike" cap="none" normalizeH="0" baseline="0" smtClean="0">
                          <a:ln>
                            <a:noFill/>
                          </a:ln>
                          <a:solidFill>
                            <a:srgbClr val="003399"/>
                          </a:solidFill>
                          <a:effectLst/>
                          <a:latin typeface="Calibri" pitchFamily="34" charset="0"/>
                        </a:rPr>
                        <a:t>150.485.360</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398463">
                <a:tc gridSpan="5">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0" i="0" u="none" strike="noStrike" cap="none" normalizeH="0" baseline="0" smtClean="0">
                          <a:ln>
                            <a:noFill/>
                          </a:ln>
                          <a:solidFill>
                            <a:srgbClr val="003399"/>
                          </a:solidFill>
                          <a:effectLst/>
                          <a:latin typeface="Times New Roman" pitchFamily="18" charset="0"/>
                          <a:cs typeface="Times New Roman" pitchFamily="18" charset="0"/>
                        </a:rPr>
                        <a:t>Fonte: ISTAT-SIS Indagine sugli interventi e sui servizi sociali dei Comuni singoli o associati, 2006</a:t>
                      </a:r>
                      <a:endParaRPr kumimoji="0" lang="it-IT" sz="1800" b="0" i="0" u="none" strike="noStrike" cap="none" normalizeH="0" baseline="0" smtClean="0">
                        <a:ln>
                          <a:noFill/>
                        </a:ln>
                        <a:solidFill>
                          <a:srgbClr val="003399"/>
                        </a:solidFill>
                        <a:effectLst/>
                        <a:latin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1" i="0" u="none" strike="noStrike" cap="none" normalizeH="0" baseline="0" smtClean="0">
                          <a:ln>
                            <a:noFill/>
                          </a:ln>
                          <a:solidFill>
                            <a:srgbClr val="003399"/>
                          </a:solidFill>
                          <a:effectLst/>
                          <a:latin typeface="Times New Roman" pitchFamily="18" charset="0"/>
                          <a:cs typeface="Times New Roman" pitchFamily="18" charset="0"/>
                        </a:rPr>
                        <a:t> </a:t>
                      </a:r>
                      <a:endParaRPr kumimoji="0" lang="it-IT" sz="1800" b="0" i="0" u="none" strike="noStrike" cap="none" normalizeH="0" baseline="0" smtClean="0">
                        <a:ln>
                          <a:noFill/>
                        </a:ln>
                        <a:solidFill>
                          <a:srgbClr val="003399"/>
                        </a:solidFill>
                        <a:effectLst/>
                        <a:latin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1" i="0" u="none" strike="noStrike" cap="none" normalizeH="0" baseline="0" smtClean="0">
                          <a:ln>
                            <a:noFill/>
                          </a:ln>
                          <a:solidFill>
                            <a:srgbClr val="003399"/>
                          </a:solidFill>
                          <a:effectLst/>
                          <a:latin typeface="Times New Roman" pitchFamily="18" charset="0"/>
                          <a:cs typeface="Times New Roman" pitchFamily="18" charset="0"/>
                        </a:rPr>
                        <a:t> </a:t>
                      </a:r>
                      <a:endParaRPr kumimoji="0" lang="it-IT" sz="1800" b="0" i="0" u="none" strike="noStrike" cap="none" normalizeH="0" baseline="0" smtClean="0">
                        <a:ln>
                          <a:noFill/>
                        </a:ln>
                        <a:solidFill>
                          <a:srgbClr val="003399"/>
                        </a:solidFill>
                        <a:effectLst/>
                        <a:latin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0" i="0" u="none" strike="noStrike" cap="none" normalizeH="0" baseline="0" smtClean="0">
                          <a:ln>
                            <a:noFill/>
                          </a:ln>
                          <a:solidFill>
                            <a:srgbClr val="003399"/>
                          </a:solidFill>
                          <a:effectLst/>
                          <a:latin typeface="Times New Roman" pitchFamily="18" charset="0"/>
                          <a:cs typeface="Times New Roman" pitchFamily="18" charset="0"/>
                        </a:rPr>
                        <a:t> </a:t>
                      </a:r>
                      <a:endParaRPr kumimoji="0" lang="it-IT" sz="1800" b="0" i="0" u="none" strike="noStrike" cap="none" normalizeH="0" baseline="0" smtClean="0">
                        <a:ln>
                          <a:noFill/>
                        </a:ln>
                        <a:solidFill>
                          <a:srgbClr val="003399"/>
                        </a:solidFill>
                        <a:effectLst/>
                        <a:latin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0" i="0" u="none" strike="noStrike" cap="none" normalizeH="0" baseline="0" smtClean="0">
                          <a:ln>
                            <a:noFill/>
                          </a:ln>
                          <a:solidFill>
                            <a:srgbClr val="003399"/>
                          </a:solidFill>
                          <a:effectLst/>
                          <a:latin typeface="Times New Roman" pitchFamily="18" charset="0"/>
                          <a:cs typeface="Times New Roman" pitchFamily="18" charset="0"/>
                        </a:rPr>
                        <a:t> </a:t>
                      </a:r>
                      <a:endParaRPr kumimoji="0" lang="it-IT" sz="1800" b="0" i="0" u="none" strike="noStrike" cap="none" normalizeH="0" baseline="0" smtClean="0">
                        <a:ln>
                          <a:noFill/>
                        </a:ln>
                        <a:solidFill>
                          <a:srgbClr val="003399"/>
                        </a:solidFill>
                        <a:effectLst/>
                        <a:latin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r>
            </a:tbl>
          </a:graphicData>
        </a:graphic>
      </p:graphicFrame>
      <p:sp>
        <p:nvSpPr>
          <p:cNvPr id="48211" name="Rectangle 85"/>
          <p:cNvSpPr>
            <a:spLocks noGrp="1" noChangeArrowheads="1"/>
          </p:cNvSpPr>
          <p:nvPr>
            <p:ph type="title" idx="4294967295"/>
          </p:nvPr>
        </p:nvSpPr>
        <p:spPr bwMode="auto">
          <a:xfrm>
            <a:off x="395288" y="1052513"/>
            <a:ext cx="8180387" cy="947727"/>
          </a:xfrm>
          <a:prstGeom prst="rect">
            <a:avLst/>
          </a:prstGeom>
          <a:solidFill>
            <a:srgbClr val="FFFFFF"/>
          </a:solidFill>
          <a:ln>
            <a:noFill/>
            <a:miter lim="800000"/>
            <a:headEnd/>
            <a:tailEnd/>
          </a:ln>
        </p:spPr>
        <p:txBody>
          <a:bodyPr anchor="b"/>
          <a:lstStyle/>
          <a:p>
            <a:pPr eaLnBrk="1" hangingPunct="1"/>
            <a:r>
              <a:rPr lang="it-IT" sz="2400" b="1" dirty="0" smtClean="0">
                <a:solidFill>
                  <a:srgbClr val="003399"/>
                </a:solidFill>
                <a:latin typeface="Calibri" pitchFamily="34" charset="0"/>
                <a:cs typeface="Times New Roman" pitchFamily="18" charset="0"/>
              </a:rPr>
              <a:t>Spesa per interventi e servizi sociali dei comuni singoli </a:t>
            </a:r>
            <a:br>
              <a:rPr lang="it-IT" sz="2400" b="1" dirty="0" smtClean="0">
                <a:solidFill>
                  <a:srgbClr val="003399"/>
                </a:solidFill>
                <a:latin typeface="Calibri" pitchFamily="34" charset="0"/>
                <a:cs typeface="Times New Roman" pitchFamily="18" charset="0"/>
              </a:rPr>
            </a:br>
            <a:r>
              <a:rPr lang="it-IT" sz="2400" b="1" dirty="0" smtClean="0">
                <a:solidFill>
                  <a:srgbClr val="003399"/>
                </a:solidFill>
                <a:latin typeface="Calibri" pitchFamily="34" charset="0"/>
                <a:cs typeface="Times New Roman" pitchFamily="18" charset="0"/>
              </a:rPr>
              <a:t>e associati per area di utenza e per Area Vasta - Anno 2006 </a:t>
            </a:r>
            <a:r>
              <a:rPr lang="it-IT" sz="2400" dirty="0" smtClean="0">
                <a:solidFill>
                  <a:srgbClr val="003399"/>
                </a:solidFill>
                <a:latin typeface="Calibri" pitchFamily="34" charset="0"/>
                <a:cs typeface="Times New Roman" pitchFamily="18" charset="0"/>
              </a:rPr>
              <a:t>(valori assoluti)</a:t>
            </a:r>
            <a:endParaRPr lang="it-IT" sz="2400" dirty="0" smtClean="0">
              <a:solidFill>
                <a:srgbClr val="003399"/>
              </a:solidFill>
              <a:latin typeface="Calibri" pitchFamily="34" charset="0"/>
            </a:endParaRP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9239" name="Group 87"/>
          <p:cNvGraphicFramePr>
            <a:graphicFrameLocks noGrp="1"/>
          </p:cNvGraphicFramePr>
          <p:nvPr>
            <p:ph idx="4294967295"/>
          </p:nvPr>
        </p:nvGraphicFramePr>
        <p:xfrm>
          <a:off x="214313" y="1752600"/>
          <a:ext cx="8786812" cy="4985068"/>
        </p:xfrm>
        <a:graphic>
          <a:graphicData uri="http://schemas.openxmlformats.org/drawingml/2006/table">
            <a:tbl>
              <a:tblPr/>
              <a:tblGrid>
                <a:gridCol w="1643062"/>
                <a:gridCol w="1000125"/>
                <a:gridCol w="844550"/>
                <a:gridCol w="808038"/>
                <a:gridCol w="889000"/>
                <a:gridCol w="814387"/>
                <a:gridCol w="1009650"/>
                <a:gridCol w="814388"/>
                <a:gridCol w="963612"/>
              </a:tblGrid>
              <a:tr h="487363">
                <a:tc gridSpan="8">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endParaRPr kumimoji="0" lang="it-IT" sz="1800" b="0" i="0" u="none" strike="noStrike" cap="none" normalizeH="0" baseline="0" dirty="0" smtClean="0">
                        <a:ln>
                          <a:noFill/>
                        </a:ln>
                        <a:solidFill>
                          <a:srgbClr val="003399"/>
                        </a:solidFill>
                        <a:effectLst/>
                        <a:latin typeface="Arial" charset="0"/>
                      </a:endParaRPr>
                    </a:p>
                  </a:txBody>
                  <a:tcPr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0" i="0" u="none" strike="noStrike" cap="none" normalizeH="0" baseline="0" smtClean="0">
                          <a:ln>
                            <a:noFill/>
                          </a:ln>
                          <a:solidFill>
                            <a:schemeClr val="tx1"/>
                          </a:solidFill>
                          <a:effectLst/>
                          <a:latin typeface="Times New Roman" pitchFamily="18" charset="0"/>
                          <a:cs typeface="Times New Roman" pitchFamily="18" charset="0"/>
                        </a:rPr>
                        <a:t> </a:t>
                      </a:r>
                      <a:endParaRPr kumimoji="0" lang="it-IT" sz="18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r>
              <a:tr h="412750">
                <a:tc rowSpan="2">
                  <a:txBody>
                    <a:bodyPr/>
                    <a:lstStyle/>
                    <a:p>
                      <a:pPr marL="0" marR="0" lvl="0" indent="0" algn="l" defTabSz="914400" rtl="0" eaLnBrk="1" fontAlgn="ctr" latinLnBrk="0" hangingPunct="1">
                        <a:lnSpc>
                          <a:spcPct val="100000"/>
                        </a:lnSpc>
                        <a:spcBef>
                          <a:spcPct val="0"/>
                        </a:spcBef>
                        <a:spcAft>
                          <a:spcPct val="0"/>
                        </a:spcAft>
                        <a:buClrTx/>
                        <a:buSzTx/>
                        <a:buFont typeface="Wingdings" pitchFamily="2" charset="2"/>
                        <a:buNone/>
                        <a:tabLst/>
                      </a:pPr>
                      <a:r>
                        <a:rPr kumimoji="0" lang="it-IT" sz="1800" b="0" i="0" u="none" strike="noStrike" cap="none" normalizeH="0" baseline="0" smtClean="0">
                          <a:ln>
                            <a:noFill/>
                          </a:ln>
                          <a:solidFill>
                            <a:srgbClr val="003399"/>
                          </a:solidFill>
                          <a:effectLst/>
                          <a:latin typeface="Calibri" pitchFamily="34" charset="0"/>
                          <a:cs typeface="Times New Roman" pitchFamily="18" charset="0"/>
                        </a:rPr>
                        <a:t>Area Vasta</a:t>
                      </a:r>
                      <a:endParaRPr kumimoji="0" lang="it-IT" sz="1800" b="0" i="0" u="none" strike="noStrike" cap="none" normalizeH="0" baseline="0" smtClean="0">
                        <a:ln>
                          <a:noFill/>
                        </a:ln>
                        <a:solidFill>
                          <a:srgbClr val="003399"/>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gridSpan="8">
                  <a:txBody>
                    <a:bodyPr/>
                    <a:lstStyle/>
                    <a:p>
                      <a:pPr marL="0" marR="0" lvl="0" indent="0" algn="ctr" defTabSz="914400" rtl="0" eaLnBrk="1" fontAlgn="ctr"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cs typeface="Times New Roman" pitchFamily="18" charset="0"/>
                        </a:rPr>
                        <a:t>AREA DI UTENZA</a:t>
                      </a:r>
                      <a:endParaRPr kumimoji="0" lang="it-IT" sz="2200" b="0" i="0" u="none" strike="noStrike" cap="none" normalizeH="0" baseline="0" smtClean="0">
                        <a:ln>
                          <a:noFill/>
                        </a:ln>
                        <a:solidFill>
                          <a:srgbClr val="003399"/>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r>
              <a:tr h="660400">
                <a:tc vMerge="1">
                  <a:txBody>
                    <a:bodyPr/>
                    <a:lstStyle/>
                    <a:p>
                      <a:endParaRPr lang="it-IT"/>
                    </a:p>
                  </a:txBody>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itchFamily="2" charset="2"/>
                        <a:buNone/>
                        <a:tabLst/>
                      </a:pPr>
                      <a:r>
                        <a:rPr kumimoji="0" lang="it-IT" sz="1700" b="1" i="0" u="none" strike="noStrike" cap="none" normalizeH="0" baseline="0" smtClean="0">
                          <a:ln>
                            <a:noFill/>
                          </a:ln>
                          <a:solidFill>
                            <a:srgbClr val="003399"/>
                          </a:solidFill>
                          <a:effectLst/>
                          <a:latin typeface="Calibri" pitchFamily="34" charset="0"/>
                          <a:cs typeface="Times New Roman" pitchFamily="18" charset="0"/>
                        </a:rPr>
                        <a:t>Famiglie e minori</a:t>
                      </a:r>
                      <a:endParaRPr kumimoji="0" lang="it-IT" sz="1700" b="1" i="0" u="none" strike="noStrike" cap="none" normalizeH="0" baseline="0" smtClean="0">
                        <a:ln>
                          <a:noFill/>
                        </a:ln>
                        <a:solidFill>
                          <a:srgbClr val="003399"/>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itchFamily="2" charset="2"/>
                        <a:buNone/>
                        <a:tabLst/>
                      </a:pPr>
                      <a:r>
                        <a:rPr kumimoji="0" lang="it-IT" sz="1700" b="1" i="0" u="none" strike="noStrike" cap="none" normalizeH="0" baseline="0" smtClean="0">
                          <a:ln>
                            <a:noFill/>
                          </a:ln>
                          <a:solidFill>
                            <a:srgbClr val="003399"/>
                          </a:solidFill>
                          <a:effectLst/>
                          <a:latin typeface="Calibri" pitchFamily="34" charset="0"/>
                          <a:cs typeface="Times New Roman" pitchFamily="18" charset="0"/>
                        </a:rPr>
                        <a:t>Anziani</a:t>
                      </a:r>
                      <a:endParaRPr kumimoji="0" lang="it-IT" sz="1700" b="1" i="0" u="none" strike="noStrike" cap="none" normalizeH="0" baseline="0" smtClean="0">
                        <a:ln>
                          <a:noFill/>
                        </a:ln>
                        <a:solidFill>
                          <a:srgbClr val="003399"/>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itchFamily="2" charset="2"/>
                        <a:buNone/>
                        <a:tabLst/>
                      </a:pPr>
                      <a:r>
                        <a:rPr kumimoji="0" lang="it-IT" sz="1700" b="1" i="0" u="none" strike="noStrike" cap="none" normalizeH="0" baseline="0" smtClean="0">
                          <a:ln>
                            <a:noFill/>
                          </a:ln>
                          <a:solidFill>
                            <a:srgbClr val="003399"/>
                          </a:solidFill>
                          <a:effectLst/>
                          <a:latin typeface="Calibri" pitchFamily="34" charset="0"/>
                          <a:cs typeface="Times New Roman" pitchFamily="18" charset="0"/>
                        </a:rPr>
                        <a:t>Disabili</a:t>
                      </a:r>
                      <a:endParaRPr kumimoji="0" lang="it-IT" sz="1700" b="1" i="0" u="none" strike="noStrike" cap="none" normalizeH="0" baseline="0" smtClean="0">
                        <a:ln>
                          <a:noFill/>
                        </a:ln>
                        <a:solidFill>
                          <a:srgbClr val="003399"/>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itchFamily="2" charset="2"/>
                        <a:buNone/>
                        <a:tabLst/>
                      </a:pPr>
                      <a:r>
                        <a:rPr kumimoji="0" lang="it-IT" sz="1700" b="1" i="0" u="none" strike="noStrike" cap="none" normalizeH="0" baseline="0" smtClean="0">
                          <a:ln>
                            <a:noFill/>
                          </a:ln>
                          <a:solidFill>
                            <a:srgbClr val="003399"/>
                          </a:solidFill>
                          <a:effectLst/>
                          <a:latin typeface="Calibri" pitchFamily="34" charset="0"/>
                          <a:cs typeface="Times New Roman" pitchFamily="18" charset="0"/>
                        </a:rPr>
                        <a:t>Disagio adulti</a:t>
                      </a:r>
                      <a:endParaRPr kumimoji="0" lang="it-IT" sz="1700" b="1" i="0" u="none" strike="noStrike" cap="none" normalizeH="0" baseline="0" smtClean="0">
                        <a:ln>
                          <a:noFill/>
                        </a:ln>
                        <a:solidFill>
                          <a:srgbClr val="003399"/>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itchFamily="2" charset="2"/>
                        <a:buNone/>
                        <a:tabLst/>
                      </a:pPr>
                      <a:r>
                        <a:rPr kumimoji="0" lang="it-IT" sz="1700" b="1" i="0" u="none" strike="noStrike" cap="none" normalizeH="0" baseline="0" smtClean="0">
                          <a:ln>
                            <a:noFill/>
                          </a:ln>
                          <a:solidFill>
                            <a:srgbClr val="003399"/>
                          </a:solidFill>
                          <a:effectLst/>
                          <a:latin typeface="Calibri" pitchFamily="34" charset="0"/>
                          <a:cs typeface="Times New Roman" pitchFamily="18" charset="0"/>
                        </a:rPr>
                        <a:t>Immigrati</a:t>
                      </a:r>
                      <a:endParaRPr kumimoji="0" lang="it-IT" sz="1700" b="1" i="0" u="none" strike="noStrike" cap="none" normalizeH="0" baseline="0" smtClean="0">
                        <a:ln>
                          <a:noFill/>
                        </a:ln>
                        <a:solidFill>
                          <a:srgbClr val="003399"/>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itchFamily="2" charset="2"/>
                        <a:buNone/>
                        <a:tabLst/>
                      </a:pPr>
                      <a:r>
                        <a:rPr kumimoji="0" lang="it-IT" sz="1700" b="1" i="0" u="none" strike="noStrike" cap="none" normalizeH="0" baseline="0" smtClean="0">
                          <a:ln>
                            <a:noFill/>
                          </a:ln>
                          <a:solidFill>
                            <a:srgbClr val="003399"/>
                          </a:solidFill>
                          <a:effectLst/>
                          <a:latin typeface="Calibri" pitchFamily="34" charset="0"/>
                          <a:cs typeface="Times New Roman" pitchFamily="18" charset="0"/>
                        </a:rPr>
                        <a:t>Dipendenze</a:t>
                      </a:r>
                      <a:endParaRPr kumimoji="0" lang="it-IT" sz="1700" b="1" i="0" u="none" strike="noStrike" cap="none" normalizeH="0" baseline="0" smtClean="0">
                        <a:ln>
                          <a:noFill/>
                        </a:ln>
                        <a:solidFill>
                          <a:srgbClr val="003399"/>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itchFamily="2" charset="2"/>
                        <a:buNone/>
                        <a:tabLst/>
                      </a:pPr>
                      <a:r>
                        <a:rPr kumimoji="0" lang="it-IT" sz="1700" b="1" i="0" u="none" strike="noStrike" cap="none" normalizeH="0" baseline="0" smtClean="0">
                          <a:ln>
                            <a:noFill/>
                          </a:ln>
                          <a:solidFill>
                            <a:srgbClr val="003399"/>
                          </a:solidFill>
                          <a:effectLst/>
                          <a:latin typeface="Calibri" pitchFamily="34" charset="0"/>
                          <a:cs typeface="Times New Roman" pitchFamily="18" charset="0"/>
                        </a:rPr>
                        <a:t>Multiutenze</a:t>
                      </a:r>
                      <a:endParaRPr kumimoji="0" lang="it-IT" sz="1700" b="1" i="0" u="none" strike="noStrike" cap="none" normalizeH="0" baseline="0" smtClean="0">
                        <a:ln>
                          <a:noFill/>
                        </a:ln>
                        <a:solidFill>
                          <a:srgbClr val="003399"/>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itchFamily="2" charset="2"/>
                        <a:buNone/>
                        <a:tabLst/>
                      </a:pPr>
                      <a:r>
                        <a:rPr kumimoji="0" lang="it-IT" sz="1700" b="1" i="0" u="none" strike="noStrike" cap="none" normalizeH="0" baseline="0" smtClean="0">
                          <a:ln>
                            <a:noFill/>
                          </a:ln>
                          <a:solidFill>
                            <a:srgbClr val="003399"/>
                          </a:solidFill>
                          <a:effectLst/>
                          <a:latin typeface="Calibri" pitchFamily="34" charset="0"/>
                          <a:cs typeface="Times New Roman" pitchFamily="18" charset="0"/>
                        </a:rPr>
                        <a:t>Totale</a:t>
                      </a:r>
                      <a:endParaRPr kumimoji="0" lang="it-IT" sz="1700" b="1" i="0" u="none" strike="noStrike" cap="none" normalizeH="0" baseline="0" smtClean="0">
                        <a:ln>
                          <a:noFill/>
                        </a:ln>
                        <a:solidFill>
                          <a:srgbClr val="003399"/>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487363">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1800" b="0" i="0" u="none" strike="noStrike" cap="none" normalizeH="0" baseline="0" smtClean="0">
                          <a:ln>
                            <a:noFill/>
                          </a:ln>
                          <a:solidFill>
                            <a:srgbClr val="003399"/>
                          </a:solidFill>
                          <a:effectLst/>
                          <a:latin typeface="Calibri" pitchFamily="34" charset="0"/>
                          <a:cs typeface="Times New Roman" pitchFamily="18" charset="0"/>
                        </a:rPr>
                        <a:t>AV  Pesaro e Urbino</a:t>
                      </a:r>
                      <a:endParaRPr kumimoji="0" lang="it-IT" sz="1800" b="0" i="0" u="none" strike="noStrike" cap="none" normalizeH="0" baseline="0" smtClean="0">
                        <a:ln>
                          <a:noFill/>
                        </a:ln>
                        <a:solidFill>
                          <a:srgbClr val="003399"/>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35,1</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17,3</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25,1</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3,6</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2,8</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1,1</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15,0</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6699"/>
                          </a:solidFill>
                          <a:effectLst/>
                          <a:latin typeface="Calibri" pitchFamily="34" charset="0"/>
                        </a:rPr>
                        <a:t>100,0</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371475">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1800" b="0" i="0" u="none" strike="noStrike" cap="none" normalizeH="0" baseline="0" smtClean="0">
                          <a:ln>
                            <a:noFill/>
                          </a:ln>
                          <a:solidFill>
                            <a:srgbClr val="003399"/>
                          </a:solidFill>
                          <a:effectLst/>
                          <a:latin typeface="Calibri" pitchFamily="34" charset="0"/>
                          <a:cs typeface="Times New Roman" pitchFamily="18" charset="0"/>
                        </a:rPr>
                        <a:t>AV  Ancona</a:t>
                      </a:r>
                      <a:endParaRPr kumimoji="0" lang="it-IT" sz="1800" b="0" i="0" u="none" strike="noStrike" cap="none" normalizeH="0" baseline="0" smtClean="0">
                        <a:ln>
                          <a:noFill/>
                        </a:ln>
                        <a:solidFill>
                          <a:srgbClr val="003399"/>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36,4</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16,9</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28,1</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4,0</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1,9</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0,3</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12,4</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6699"/>
                          </a:solidFill>
                          <a:effectLst/>
                          <a:latin typeface="Calibri" pitchFamily="34" charset="0"/>
                        </a:rPr>
                        <a:t>100,0</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412750">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1800" b="0" i="0" u="none" strike="noStrike" cap="none" normalizeH="0" baseline="0" smtClean="0">
                          <a:ln>
                            <a:noFill/>
                          </a:ln>
                          <a:solidFill>
                            <a:srgbClr val="003399"/>
                          </a:solidFill>
                          <a:effectLst/>
                          <a:latin typeface="Calibri" pitchFamily="34" charset="0"/>
                          <a:cs typeface="Times New Roman" pitchFamily="18" charset="0"/>
                        </a:rPr>
                        <a:t>AV  Macerata</a:t>
                      </a:r>
                      <a:endParaRPr kumimoji="0" lang="it-IT" sz="1800" b="0" i="0" u="none" strike="noStrike" cap="none" normalizeH="0" baseline="0" smtClean="0">
                        <a:ln>
                          <a:noFill/>
                        </a:ln>
                        <a:solidFill>
                          <a:srgbClr val="003399"/>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31,2</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24,4</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23,3</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5,3</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2,2</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0,5</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13,1</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6699"/>
                          </a:solidFill>
                          <a:effectLst/>
                          <a:latin typeface="Calibri" pitchFamily="34" charset="0"/>
                        </a:rPr>
                        <a:t>100,0</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488950">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1800" b="0" i="0" u="none" strike="noStrike" cap="none" normalizeH="0" baseline="0" smtClean="0">
                          <a:ln>
                            <a:noFill/>
                          </a:ln>
                          <a:solidFill>
                            <a:srgbClr val="003399"/>
                          </a:solidFill>
                          <a:effectLst/>
                          <a:latin typeface="Calibri" pitchFamily="34" charset="0"/>
                          <a:cs typeface="Times New Roman" pitchFamily="18" charset="0"/>
                        </a:rPr>
                        <a:t>AV  Ascoli Piceno e  Fermo</a:t>
                      </a:r>
                      <a:endParaRPr kumimoji="0" lang="it-IT" sz="1800" b="0" i="0" u="none" strike="noStrike" cap="none" normalizeH="0" baseline="0" smtClean="0">
                        <a:ln>
                          <a:noFill/>
                        </a:ln>
                        <a:solidFill>
                          <a:srgbClr val="003399"/>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34,1</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12,6</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30,7</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5,5</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2,5</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0,5</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14,0</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6699"/>
                          </a:solidFill>
                          <a:effectLst/>
                          <a:latin typeface="Calibri" pitchFamily="34" charset="0"/>
                        </a:rPr>
                        <a:t>100,0</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488950">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1800" b="1" i="0" u="none" strike="noStrike" cap="none" normalizeH="0" baseline="0" smtClean="0">
                          <a:ln>
                            <a:noFill/>
                          </a:ln>
                          <a:solidFill>
                            <a:srgbClr val="003399"/>
                          </a:solidFill>
                          <a:effectLst/>
                          <a:latin typeface="Calibri" pitchFamily="34" charset="0"/>
                          <a:cs typeface="Times New Roman" pitchFamily="18" charset="0"/>
                        </a:rPr>
                        <a:t>Regione Marche</a:t>
                      </a:r>
                      <a:endParaRPr kumimoji="0" lang="it-IT" sz="1800" b="1" i="0" u="none" strike="noStrike" cap="none" normalizeH="0" baseline="0" smtClean="0">
                        <a:ln>
                          <a:noFill/>
                        </a:ln>
                        <a:solidFill>
                          <a:srgbClr val="003399"/>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FF0000"/>
                          </a:solidFill>
                          <a:effectLst/>
                          <a:latin typeface="Calibri" pitchFamily="34" charset="0"/>
                        </a:rPr>
                        <a:t>34,7</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003399"/>
                          </a:solidFill>
                          <a:effectLst/>
                          <a:latin typeface="Calibri" pitchFamily="34" charset="0"/>
                        </a:rPr>
                        <a:t>17,5</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003399"/>
                          </a:solidFill>
                          <a:effectLst/>
                          <a:latin typeface="Calibri" pitchFamily="34" charset="0"/>
                        </a:rPr>
                        <a:t>26,9</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003399"/>
                          </a:solidFill>
                          <a:effectLst/>
                          <a:latin typeface="Calibri" pitchFamily="34" charset="0"/>
                        </a:rPr>
                        <a:t>4,4</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003399"/>
                          </a:solidFill>
                          <a:effectLst/>
                          <a:latin typeface="Calibri" pitchFamily="34" charset="0"/>
                        </a:rPr>
                        <a:t>2,4</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003399"/>
                          </a:solidFill>
                          <a:effectLst/>
                          <a:latin typeface="Calibri" pitchFamily="34" charset="0"/>
                        </a:rPr>
                        <a:t>0,6</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003399"/>
                          </a:solidFill>
                          <a:effectLst/>
                          <a:latin typeface="Calibri" pitchFamily="34" charset="0"/>
                        </a:rPr>
                        <a:t>13,6</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006699"/>
                          </a:solidFill>
                          <a:effectLst/>
                          <a:latin typeface="Calibri" pitchFamily="34" charset="0"/>
                        </a:rPr>
                        <a:t>100,0</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431800">
                <a:tc gridSpan="5">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endParaRPr kumimoji="0" lang="it-IT" sz="1800" b="0" i="0" u="none" strike="noStrike" cap="none" normalizeH="0" baseline="0" dirty="0" smtClean="0">
                        <a:ln>
                          <a:noFill/>
                        </a:ln>
                        <a:solidFill>
                          <a:srgbClr val="003399"/>
                        </a:solidFill>
                        <a:effectLst/>
                        <a:latin typeface="Calibri" pitchFamily="34" charset="0"/>
                      </a:endParaRP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1" i="0" u="none" strike="noStrike" cap="none" normalizeH="0" baseline="0" smtClean="0">
                          <a:ln>
                            <a:noFill/>
                          </a:ln>
                          <a:solidFill>
                            <a:srgbClr val="003399"/>
                          </a:solidFill>
                          <a:effectLst/>
                          <a:latin typeface="Calibri" pitchFamily="34" charset="0"/>
                          <a:cs typeface="Times New Roman" pitchFamily="18" charset="0"/>
                        </a:rPr>
                        <a:t> </a:t>
                      </a:r>
                      <a:endParaRPr kumimoji="0" lang="it-IT" sz="1800" b="0" i="0" u="none" strike="noStrike" cap="none" normalizeH="0" baseline="0" smtClean="0">
                        <a:ln>
                          <a:noFill/>
                        </a:ln>
                        <a:solidFill>
                          <a:srgbClr val="003399"/>
                        </a:solidFill>
                        <a:effectLst/>
                        <a:latin typeface="Calibri" pitchFamily="34" charset="0"/>
                      </a:endParaRP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1" i="0" u="none" strike="noStrike" cap="none" normalizeH="0" baseline="0" smtClean="0">
                          <a:ln>
                            <a:noFill/>
                          </a:ln>
                          <a:solidFill>
                            <a:srgbClr val="003399"/>
                          </a:solidFill>
                          <a:effectLst/>
                          <a:latin typeface="Calibri" pitchFamily="34" charset="0"/>
                          <a:cs typeface="Times New Roman" pitchFamily="18" charset="0"/>
                        </a:rPr>
                        <a:t> </a:t>
                      </a:r>
                      <a:endParaRPr kumimoji="0" lang="it-IT" sz="1800" b="0" i="0" u="none" strike="noStrike" cap="none" normalizeH="0" baseline="0" smtClean="0">
                        <a:ln>
                          <a:noFill/>
                        </a:ln>
                        <a:solidFill>
                          <a:srgbClr val="003399"/>
                        </a:solidFill>
                        <a:effectLst/>
                        <a:latin typeface="Calibri" pitchFamily="34" charset="0"/>
                      </a:endParaRP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0" i="0" u="none" strike="noStrike" cap="none" normalizeH="0" baseline="0" smtClean="0">
                          <a:ln>
                            <a:noFill/>
                          </a:ln>
                          <a:solidFill>
                            <a:srgbClr val="003399"/>
                          </a:solidFill>
                          <a:effectLst/>
                          <a:latin typeface="Calibri" pitchFamily="34" charset="0"/>
                          <a:cs typeface="Times New Roman" pitchFamily="18" charset="0"/>
                        </a:rPr>
                        <a:t> </a:t>
                      </a:r>
                      <a:endParaRPr kumimoji="0" lang="it-IT" sz="1800" b="0" i="0" u="none" strike="noStrike" cap="none" normalizeH="0" baseline="0" smtClean="0">
                        <a:ln>
                          <a:noFill/>
                        </a:ln>
                        <a:solidFill>
                          <a:srgbClr val="003399"/>
                        </a:solidFill>
                        <a:effectLst/>
                        <a:latin typeface="Calibri" pitchFamily="34" charset="0"/>
                      </a:endParaRP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0" i="0" u="none" strike="noStrike" cap="none" normalizeH="0" baseline="0" smtClean="0">
                          <a:ln>
                            <a:noFill/>
                          </a:ln>
                          <a:solidFill>
                            <a:schemeClr val="tx1"/>
                          </a:solidFill>
                          <a:effectLst/>
                          <a:latin typeface="Calibri" pitchFamily="34" charset="0"/>
                          <a:cs typeface="Times New Roman" pitchFamily="18" charset="0"/>
                        </a:rPr>
                        <a:t> </a:t>
                      </a:r>
                      <a:endParaRPr kumimoji="0" lang="it-IT" sz="1800" b="0" i="0" u="none" strike="noStrike" cap="none" normalizeH="0" baseline="0" smtClean="0">
                        <a:ln>
                          <a:noFill/>
                        </a:ln>
                        <a:solidFill>
                          <a:schemeClr val="tx1"/>
                        </a:solidFill>
                        <a:effectLst/>
                        <a:latin typeface="Calibri" pitchFamily="34" charset="0"/>
                      </a:endParaRP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r>
            </a:tbl>
          </a:graphicData>
        </a:graphic>
      </p:graphicFrame>
      <p:sp>
        <p:nvSpPr>
          <p:cNvPr id="49235" name="Rectangle 84"/>
          <p:cNvSpPr>
            <a:spLocks noGrp="1" noChangeArrowheads="1"/>
          </p:cNvSpPr>
          <p:nvPr>
            <p:ph type="title" idx="4294967295"/>
          </p:nvPr>
        </p:nvSpPr>
        <p:spPr bwMode="auto">
          <a:xfrm>
            <a:off x="323850" y="1052513"/>
            <a:ext cx="8001000" cy="1019165"/>
          </a:xfrm>
          <a:prstGeom prst="rect">
            <a:avLst/>
          </a:prstGeom>
          <a:solidFill>
            <a:srgbClr val="FFFFFF"/>
          </a:solidFill>
          <a:ln>
            <a:noFill/>
            <a:miter lim="800000"/>
            <a:headEnd/>
            <a:tailEnd/>
          </a:ln>
        </p:spPr>
        <p:txBody>
          <a:bodyPr anchor="b"/>
          <a:lstStyle/>
          <a:p>
            <a:pPr eaLnBrk="1" hangingPunct="1"/>
            <a:r>
              <a:rPr lang="it-IT" sz="2400" b="1" dirty="0" smtClean="0">
                <a:solidFill>
                  <a:srgbClr val="003399"/>
                </a:solidFill>
                <a:latin typeface="Calibri" pitchFamily="34" charset="0"/>
                <a:cs typeface="Times New Roman" pitchFamily="18" charset="0"/>
              </a:rPr>
              <a:t>Spesa per interventi e servizi sociali dei comuni singoli e associati per area di utenza e per Area Vasta - Anno 2006 </a:t>
            </a:r>
            <a:r>
              <a:rPr lang="it-IT" sz="2400" dirty="0" smtClean="0">
                <a:solidFill>
                  <a:srgbClr val="003399"/>
                </a:solidFill>
                <a:latin typeface="Calibri" pitchFamily="34" charset="0"/>
                <a:cs typeface="Times New Roman" pitchFamily="18" charset="0"/>
              </a:rPr>
              <a:t>(valori percentuali)</a:t>
            </a:r>
            <a:endParaRPr lang="it-IT" sz="2400" dirty="0" smtClean="0">
              <a:solidFill>
                <a:srgbClr val="003399"/>
              </a:solidFill>
              <a:latin typeface="Calibri" pitchFamily="34" charset="0"/>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3" name="Picture 5"/>
          <p:cNvPicPr>
            <a:picLocks noChangeAspect="1" noChangeArrowheads="1"/>
          </p:cNvPicPr>
          <p:nvPr/>
        </p:nvPicPr>
        <p:blipFill>
          <a:blip r:embed="rId2" cstate="print"/>
          <a:srcRect/>
          <a:stretch>
            <a:fillRect/>
          </a:stretch>
        </p:blipFill>
        <p:spPr bwMode="auto">
          <a:xfrm>
            <a:off x="6300788" y="1052513"/>
            <a:ext cx="2322512" cy="5113337"/>
          </a:xfrm>
          <a:prstGeom prst="rect">
            <a:avLst/>
          </a:prstGeom>
          <a:noFill/>
          <a:ln w="9525">
            <a:noFill/>
            <a:miter lim="800000"/>
            <a:headEnd/>
            <a:tailEnd/>
          </a:ln>
        </p:spPr>
      </p:pic>
      <p:pic>
        <p:nvPicPr>
          <p:cNvPr id="12291" name="Picture 4"/>
          <p:cNvPicPr>
            <a:picLocks noChangeAspect="1" noChangeArrowheads="1"/>
          </p:cNvPicPr>
          <p:nvPr/>
        </p:nvPicPr>
        <p:blipFill>
          <a:blip r:embed="rId3" cstate="print"/>
          <a:srcRect/>
          <a:stretch>
            <a:fillRect/>
          </a:stretch>
        </p:blipFill>
        <p:spPr bwMode="auto">
          <a:xfrm>
            <a:off x="539750" y="765175"/>
            <a:ext cx="5545138" cy="5435600"/>
          </a:xfrm>
          <a:prstGeom prst="rect">
            <a:avLst/>
          </a:prstGeom>
          <a:noFill/>
          <a:ln w="9525">
            <a:noFill/>
            <a:miter lim="800000"/>
            <a:headEnd/>
            <a:tailEnd/>
          </a:ln>
        </p:spPr>
      </p:pic>
      <p:sp>
        <p:nvSpPr>
          <p:cNvPr id="12292" name="CasellaDiTesto 2"/>
          <p:cNvSpPr txBox="1">
            <a:spLocks noChangeArrowheads="1"/>
          </p:cNvSpPr>
          <p:nvPr/>
        </p:nvSpPr>
        <p:spPr bwMode="auto">
          <a:xfrm>
            <a:off x="3851275" y="1196975"/>
            <a:ext cx="2305050" cy="396875"/>
          </a:xfrm>
          <a:prstGeom prst="rect">
            <a:avLst/>
          </a:prstGeom>
          <a:noFill/>
          <a:ln w="9525">
            <a:noFill/>
            <a:miter lim="800000"/>
            <a:headEnd/>
            <a:tailEnd/>
          </a:ln>
        </p:spPr>
        <p:txBody>
          <a:bodyPr>
            <a:spAutoFit/>
          </a:bodyPr>
          <a:lstStyle/>
          <a:p>
            <a:r>
              <a:rPr lang="it-IT" sz="2000"/>
              <a:t>AMBITI SOCIALI</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0245" name="Group 69"/>
          <p:cNvGraphicFramePr>
            <a:graphicFrameLocks noGrp="1"/>
          </p:cNvGraphicFramePr>
          <p:nvPr>
            <p:ph idx="4294967295"/>
          </p:nvPr>
        </p:nvGraphicFramePr>
        <p:xfrm>
          <a:off x="142875" y="1752600"/>
          <a:ext cx="8858250" cy="4286885"/>
        </p:xfrm>
        <a:graphic>
          <a:graphicData uri="http://schemas.openxmlformats.org/drawingml/2006/table">
            <a:tbl>
              <a:tblPr/>
              <a:tblGrid>
                <a:gridCol w="2401888"/>
                <a:gridCol w="1001712"/>
                <a:gridCol w="1055688"/>
                <a:gridCol w="1016000"/>
                <a:gridCol w="982662"/>
                <a:gridCol w="1111250"/>
                <a:gridCol w="1289050"/>
              </a:tblGrid>
              <a:tr h="236538">
                <a:tc gridSpan="7">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endParaRPr kumimoji="0" lang="it-IT" sz="1800" b="0" i="0" u="none" strike="noStrike" cap="none" normalizeH="0" baseline="0" dirty="0" smtClean="0">
                        <a:ln>
                          <a:noFill/>
                        </a:ln>
                        <a:solidFill>
                          <a:srgbClr val="003399"/>
                        </a:solidFill>
                        <a:effectLst/>
                        <a:latin typeface="Arial" charset="0"/>
                      </a:endParaRPr>
                    </a:p>
                  </a:txBody>
                  <a:tcPr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r>
              <a:tr h="412750">
                <a:tc rowSpan="2">
                  <a:txBody>
                    <a:bodyPr/>
                    <a:lstStyle/>
                    <a:p>
                      <a:pPr marL="0" marR="0" lvl="0" indent="0" algn="ctr" defTabSz="914400" rtl="0" eaLnBrk="1" fontAlgn="ctr" latinLnBrk="0" hangingPunct="1">
                        <a:lnSpc>
                          <a:spcPct val="100000"/>
                        </a:lnSpc>
                        <a:spcBef>
                          <a:spcPct val="0"/>
                        </a:spcBef>
                        <a:spcAft>
                          <a:spcPct val="0"/>
                        </a:spcAft>
                        <a:buClrTx/>
                        <a:buSzTx/>
                        <a:buFont typeface="Wingdings" pitchFamily="2" charset="2"/>
                        <a:buNone/>
                        <a:tabLst/>
                      </a:pPr>
                      <a:r>
                        <a:rPr kumimoji="0" lang="it-IT" sz="1600" b="0" i="0" u="none" strike="noStrike" cap="none" normalizeH="0" baseline="0" dirty="0" smtClean="0">
                          <a:ln>
                            <a:noFill/>
                          </a:ln>
                          <a:solidFill>
                            <a:srgbClr val="003399"/>
                          </a:solidFill>
                          <a:effectLst/>
                          <a:latin typeface="Calibri" pitchFamily="34" charset="0"/>
                          <a:cs typeface="Times New Roman" pitchFamily="18" charset="0"/>
                        </a:rPr>
                        <a:t>Area Vasta</a:t>
                      </a:r>
                      <a:endParaRPr kumimoji="0" lang="it-IT" sz="1600" b="0" i="0" u="none" strike="noStrike" cap="none" normalizeH="0" baseline="0" dirty="0" smtClean="0">
                        <a:ln>
                          <a:noFill/>
                        </a:ln>
                        <a:solidFill>
                          <a:srgbClr val="003399"/>
                        </a:solidFill>
                        <a:effectLst/>
                        <a:latin typeface="Calibri" pitchFamily="34"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ctr" latinLnBrk="0" hangingPunct="1">
                        <a:lnSpc>
                          <a:spcPct val="100000"/>
                        </a:lnSpc>
                        <a:spcBef>
                          <a:spcPct val="0"/>
                        </a:spcBef>
                        <a:spcAft>
                          <a:spcPct val="0"/>
                        </a:spcAft>
                        <a:buClrTx/>
                        <a:buSzTx/>
                        <a:buFont typeface="Wingdings" pitchFamily="2" charset="2"/>
                        <a:buNone/>
                        <a:tabLst/>
                      </a:pPr>
                      <a:r>
                        <a:rPr kumimoji="0" lang="it-IT" sz="1600" b="0" i="0" u="none" strike="noStrike" cap="none" normalizeH="0" baseline="0" dirty="0" smtClean="0">
                          <a:ln>
                            <a:noFill/>
                          </a:ln>
                          <a:solidFill>
                            <a:srgbClr val="003399"/>
                          </a:solidFill>
                          <a:effectLst/>
                          <a:latin typeface="Calibri" pitchFamily="34" charset="0"/>
                          <a:cs typeface="Times New Roman" pitchFamily="18" charset="0"/>
                        </a:rPr>
                        <a:t>Interventi </a:t>
                      </a:r>
                      <a:br>
                        <a:rPr kumimoji="0" lang="it-IT" sz="1600" b="0" i="0" u="none" strike="noStrike" cap="none" normalizeH="0" baseline="0" dirty="0" smtClean="0">
                          <a:ln>
                            <a:noFill/>
                          </a:ln>
                          <a:solidFill>
                            <a:srgbClr val="003399"/>
                          </a:solidFill>
                          <a:effectLst/>
                          <a:latin typeface="Calibri" pitchFamily="34" charset="0"/>
                          <a:cs typeface="Times New Roman" pitchFamily="18" charset="0"/>
                        </a:rPr>
                      </a:br>
                      <a:r>
                        <a:rPr kumimoji="0" lang="it-IT" sz="1600" b="0" i="0" u="none" strike="noStrike" cap="none" normalizeH="0" baseline="0" dirty="0" smtClean="0">
                          <a:ln>
                            <a:noFill/>
                          </a:ln>
                          <a:solidFill>
                            <a:srgbClr val="003399"/>
                          </a:solidFill>
                          <a:effectLst/>
                          <a:latin typeface="Calibri" pitchFamily="34" charset="0"/>
                          <a:cs typeface="Times New Roman" pitchFamily="18" charset="0"/>
                        </a:rPr>
                        <a:t>e servizi</a:t>
                      </a:r>
                      <a:endParaRPr kumimoji="0" lang="it-IT" sz="1600" b="0" i="0" u="none" strike="noStrike" cap="none" normalizeH="0" baseline="0" dirty="0" smtClean="0">
                        <a:ln>
                          <a:noFill/>
                        </a:ln>
                        <a:solidFill>
                          <a:srgbClr val="003399"/>
                        </a:solidFill>
                        <a:effectLst/>
                        <a:latin typeface="Calibri" pitchFamily="34"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gridSpan="3">
                  <a:txBody>
                    <a:bodyPr/>
                    <a:lstStyle/>
                    <a:p>
                      <a:pPr marL="0" marR="0" lvl="0" indent="0" algn="ctr" defTabSz="914400" rtl="0" eaLnBrk="1" fontAlgn="ctr" latinLnBrk="0" hangingPunct="1">
                        <a:lnSpc>
                          <a:spcPct val="100000"/>
                        </a:lnSpc>
                        <a:spcBef>
                          <a:spcPct val="0"/>
                        </a:spcBef>
                        <a:spcAft>
                          <a:spcPct val="0"/>
                        </a:spcAft>
                        <a:buClrTx/>
                        <a:buSzTx/>
                        <a:buFont typeface="Wingdings" pitchFamily="2" charset="2"/>
                        <a:buNone/>
                        <a:tabLst/>
                      </a:pPr>
                      <a:r>
                        <a:rPr kumimoji="0" lang="it-IT" sz="1600" b="0" i="0" u="none" strike="noStrike" cap="none" normalizeH="0" baseline="0" smtClean="0">
                          <a:ln>
                            <a:noFill/>
                          </a:ln>
                          <a:solidFill>
                            <a:srgbClr val="003399"/>
                          </a:solidFill>
                          <a:effectLst/>
                          <a:latin typeface="Calibri" pitchFamily="34" charset="0"/>
                          <a:cs typeface="Times New Roman" pitchFamily="18" charset="0"/>
                        </a:rPr>
                        <a:t>Strutture e rette per servizi</a:t>
                      </a:r>
                      <a:endParaRPr kumimoji="0" lang="it-IT" sz="1600" b="0" i="0" u="none" strike="noStrike" cap="none" normalizeH="0" baseline="0" smtClean="0">
                        <a:ln>
                          <a:noFill/>
                        </a:ln>
                        <a:solidFill>
                          <a:srgbClr val="003399"/>
                        </a:solidFill>
                        <a:effectLst/>
                        <a:latin typeface="Calibri" pitchFamily="34"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it-IT"/>
                    </a:p>
                  </a:txBody>
                  <a:tcPr/>
                </a:tc>
                <a:tc hMerge="1">
                  <a:txBody>
                    <a:bodyPr/>
                    <a:lstStyle/>
                    <a:p>
                      <a:endParaRPr lang="it-IT"/>
                    </a:p>
                  </a:txBody>
                  <a:tcPr/>
                </a:tc>
                <a:tc rowSpan="2">
                  <a:txBody>
                    <a:bodyPr/>
                    <a:lstStyle/>
                    <a:p>
                      <a:pPr marL="0" marR="0" lvl="0" indent="0" algn="ctr" defTabSz="914400" rtl="0" eaLnBrk="1" fontAlgn="ctr" latinLnBrk="0" hangingPunct="1">
                        <a:lnSpc>
                          <a:spcPct val="100000"/>
                        </a:lnSpc>
                        <a:spcBef>
                          <a:spcPct val="0"/>
                        </a:spcBef>
                        <a:spcAft>
                          <a:spcPct val="0"/>
                        </a:spcAft>
                        <a:buClrTx/>
                        <a:buSzTx/>
                        <a:buFont typeface="Wingdings" pitchFamily="2" charset="2"/>
                        <a:buNone/>
                        <a:tabLst/>
                      </a:pPr>
                      <a:r>
                        <a:rPr kumimoji="0" lang="it-IT" sz="1600" b="0" i="0" u="none" strike="noStrike" cap="none" normalizeH="0" baseline="0" smtClean="0">
                          <a:ln>
                            <a:noFill/>
                          </a:ln>
                          <a:solidFill>
                            <a:srgbClr val="003399"/>
                          </a:solidFill>
                          <a:effectLst/>
                          <a:latin typeface="Calibri" pitchFamily="34" charset="0"/>
                          <a:cs typeface="Times New Roman" pitchFamily="18" charset="0"/>
                        </a:rPr>
                        <a:t>Contributi economici</a:t>
                      </a:r>
                      <a:endParaRPr kumimoji="0" lang="it-IT" sz="1600" b="0" i="0" u="none" strike="noStrike" cap="none" normalizeH="0" baseline="0" smtClean="0">
                        <a:ln>
                          <a:noFill/>
                        </a:ln>
                        <a:solidFill>
                          <a:srgbClr val="003399"/>
                        </a:solidFill>
                        <a:effectLst/>
                        <a:latin typeface="Calibri" pitchFamily="34"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ctr" latinLnBrk="0" hangingPunct="1">
                        <a:lnSpc>
                          <a:spcPct val="100000"/>
                        </a:lnSpc>
                        <a:spcBef>
                          <a:spcPct val="0"/>
                        </a:spcBef>
                        <a:spcAft>
                          <a:spcPct val="0"/>
                        </a:spcAft>
                        <a:buClrTx/>
                        <a:buSzTx/>
                        <a:buFont typeface="Wingdings" pitchFamily="2" charset="2"/>
                        <a:buNone/>
                        <a:tabLst/>
                      </a:pPr>
                      <a:r>
                        <a:rPr kumimoji="0" lang="it-IT" sz="1600" b="0" i="0" u="none" strike="noStrike" cap="none" normalizeH="0" baseline="0" smtClean="0">
                          <a:ln>
                            <a:noFill/>
                          </a:ln>
                          <a:solidFill>
                            <a:srgbClr val="003399"/>
                          </a:solidFill>
                          <a:effectLst/>
                          <a:latin typeface="Calibri" pitchFamily="34" charset="0"/>
                          <a:cs typeface="Times New Roman" pitchFamily="18" charset="0"/>
                        </a:rPr>
                        <a:t>Spesa </a:t>
                      </a:r>
                      <a:br>
                        <a:rPr kumimoji="0" lang="it-IT" sz="1600" b="0" i="0" u="none" strike="noStrike" cap="none" normalizeH="0" baseline="0" smtClean="0">
                          <a:ln>
                            <a:noFill/>
                          </a:ln>
                          <a:solidFill>
                            <a:srgbClr val="003399"/>
                          </a:solidFill>
                          <a:effectLst/>
                          <a:latin typeface="Calibri" pitchFamily="34" charset="0"/>
                          <a:cs typeface="Times New Roman" pitchFamily="18" charset="0"/>
                        </a:rPr>
                      </a:br>
                      <a:r>
                        <a:rPr kumimoji="0" lang="it-IT" sz="1600" b="0" i="0" u="none" strike="noStrike" cap="none" normalizeH="0" baseline="0" smtClean="0">
                          <a:ln>
                            <a:noFill/>
                          </a:ln>
                          <a:solidFill>
                            <a:srgbClr val="003399"/>
                          </a:solidFill>
                          <a:effectLst/>
                          <a:latin typeface="Calibri" pitchFamily="34" charset="0"/>
                          <a:cs typeface="Times New Roman" pitchFamily="18" charset="0"/>
                        </a:rPr>
                        <a:t>Totale</a:t>
                      </a:r>
                      <a:endParaRPr kumimoji="0" lang="it-IT" sz="1600" b="0" i="0" u="none" strike="noStrike" cap="none" normalizeH="0" baseline="0" smtClean="0">
                        <a:ln>
                          <a:noFill/>
                        </a:ln>
                        <a:solidFill>
                          <a:srgbClr val="003399"/>
                        </a:solidFill>
                        <a:effectLst/>
                        <a:latin typeface="Calibri" pitchFamily="34"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657225">
                <a:tc vMerge="1">
                  <a:txBody>
                    <a:bodyPr/>
                    <a:lstStyle/>
                    <a:p>
                      <a:endParaRPr lang="it-IT"/>
                    </a:p>
                  </a:txBody>
                  <a:tcPr/>
                </a:tc>
                <a:tc vMerge="1">
                  <a:txBody>
                    <a:bodyPr/>
                    <a:lstStyle/>
                    <a:p>
                      <a:endParaRPr lang="it-IT"/>
                    </a:p>
                  </a:txBody>
                  <a:tcPr/>
                </a:tc>
                <a:tc>
                  <a:txBody>
                    <a:bodyPr/>
                    <a:lstStyle/>
                    <a:p>
                      <a:pPr marL="0" marR="0" lvl="0" indent="0" algn="ctr" defTabSz="914400" rtl="0" eaLnBrk="1" fontAlgn="b" latinLnBrk="0" hangingPunct="1">
                        <a:lnSpc>
                          <a:spcPct val="100000"/>
                        </a:lnSpc>
                        <a:spcBef>
                          <a:spcPct val="0"/>
                        </a:spcBef>
                        <a:spcAft>
                          <a:spcPct val="0"/>
                        </a:spcAft>
                        <a:buClrTx/>
                        <a:buSzTx/>
                        <a:buFont typeface="Wingdings" pitchFamily="2" charset="2"/>
                        <a:buNone/>
                        <a:tabLst/>
                      </a:pPr>
                      <a:r>
                        <a:rPr kumimoji="0" lang="it-IT" sz="1600" b="0" i="0" u="none" strike="noStrike" cap="none" normalizeH="0" baseline="0" dirty="0" smtClean="0">
                          <a:ln>
                            <a:noFill/>
                          </a:ln>
                          <a:solidFill>
                            <a:srgbClr val="003399"/>
                          </a:solidFill>
                          <a:effectLst/>
                          <a:latin typeface="Calibri" pitchFamily="34" charset="0"/>
                          <a:cs typeface="Times New Roman" pitchFamily="18" charset="0"/>
                        </a:rPr>
                        <a:t>Semi</a:t>
                      </a:r>
                    </a:p>
                    <a:p>
                      <a:pPr marL="0" marR="0" lvl="0" indent="0" algn="ctr" defTabSz="914400" rtl="0" eaLnBrk="1" fontAlgn="b" latinLnBrk="0" hangingPunct="1">
                        <a:lnSpc>
                          <a:spcPct val="100000"/>
                        </a:lnSpc>
                        <a:spcBef>
                          <a:spcPct val="0"/>
                        </a:spcBef>
                        <a:spcAft>
                          <a:spcPct val="0"/>
                        </a:spcAft>
                        <a:buClrTx/>
                        <a:buSzTx/>
                        <a:buFont typeface="Wingdings" pitchFamily="2" charset="2"/>
                        <a:buNone/>
                        <a:tabLst/>
                      </a:pPr>
                      <a:r>
                        <a:rPr kumimoji="0" lang="it-IT" sz="1600" b="0" i="0" u="none" strike="noStrike" cap="none" normalizeH="0" baseline="0" dirty="0" smtClean="0">
                          <a:ln>
                            <a:noFill/>
                          </a:ln>
                          <a:solidFill>
                            <a:srgbClr val="003399"/>
                          </a:solidFill>
                          <a:effectLst/>
                          <a:latin typeface="Calibri" pitchFamily="34" charset="0"/>
                          <a:cs typeface="Times New Roman" pitchFamily="18" charset="0"/>
                        </a:rPr>
                        <a:t>residenziali</a:t>
                      </a:r>
                      <a:endParaRPr kumimoji="0" lang="it-IT" sz="1600" b="0" i="0" u="none" strike="noStrike" cap="none" normalizeH="0" baseline="0" dirty="0" smtClean="0">
                        <a:ln>
                          <a:noFill/>
                        </a:ln>
                        <a:solidFill>
                          <a:srgbClr val="003399"/>
                        </a:solidFill>
                        <a:effectLst/>
                        <a:latin typeface="Calibri" pitchFamily="34" charset="0"/>
                      </a:endParaRP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 typeface="Wingdings" pitchFamily="2" charset="2"/>
                        <a:buNone/>
                        <a:tabLst/>
                      </a:pPr>
                      <a:r>
                        <a:rPr kumimoji="0" lang="it-IT" sz="1600" b="0" i="0" u="none" strike="noStrike" cap="none" normalizeH="0" baseline="0" dirty="0" smtClean="0">
                          <a:ln>
                            <a:noFill/>
                          </a:ln>
                          <a:solidFill>
                            <a:srgbClr val="003399"/>
                          </a:solidFill>
                          <a:effectLst/>
                          <a:latin typeface="Calibri" pitchFamily="34" charset="0"/>
                          <a:cs typeface="Times New Roman" pitchFamily="18" charset="0"/>
                        </a:rPr>
                        <a:t>Residenziali</a:t>
                      </a:r>
                      <a:endParaRPr kumimoji="0" lang="it-IT" sz="1600" b="0" i="0" u="none" strike="noStrike" cap="none" normalizeH="0" baseline="0" dirty="0" smtClean="0">
                        <a:ln>
                          <a:noFill/>
                        </a:ln>
                        <a:solidFill>
                          <a:srgbClr val="003399"/>
                        </a:solidFill>
                        <a:effectLst/>
                        <a:latin typeface="Calibri" pitchFamily="34" charset="0"/>
                      </a:endParaRP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 typeface="Wingdings" pitchFamily="2" charset="2"/>
                        <a:buNone/>
                        <a:tabLst/>
                      </a:pPr>
                      <a:r>
                        <a:rPr kumimoji="0" lang="it-IT" sz="1600" b="0" i="0" u="none" strike="noStrike" cap="none" normalizeH="0" baseline="0" dirty="0" smtClean="0">
                          <a:ln>
                            <a:noFill/>
                          </a:ln>
                          <a:solidFill>
                            <a:srgbClr val="003399"/>
                          </a:solidFill>
                          <a:effectLst/>
                          <a:latin typeface="Calibri" pitchFamily="34" charset="0"/>
                          <a:cs typeface="Times New Roman" pitchFamily="18" charset="0"/>
                        </a:rPr>
                        <a:t>Totale</a:t>
                      </a:r>
                      <a:endParaRPr kumimoji="0" lang="it-IT" sz="1600" b="0" i="0" u="none" strike="noStrike" cap="none" normalizeH="0" baseline="0" dirty="0" smtClean="0">
                        <a:ln>
                          <a:noFill/>
                        </a:ln>
                        <a:solidFill>
                          <a:srgbClr val="003399"/>
                        </a:solidFill>
                        <a:effectLst/>
                        <a:latin typeface="Calibri" pitchFamily="34" charset="0"/>
                      </a:endParaRP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vMerge="1">
                  <a:txBody>
                    <a:bodyPr/>
                    <a:lstStyle/>
                    <a:p>
                      <a:endParaRPr lang="it-IT"/>
                    </a:p>
                  </a:txBody>
                  <a:tcPr/>
                </a:tc>
                <a:tc vMerge="1">
                  <a:txBody>
                    <a:bodyPr/>
                    <a:lstStyle/>
                    <a:p>
                      <a:endParaRPr lang="it-IT"/>
                    </a:p>
                  </a:txBody>
                  <a:tcPr/>
                </a:tc>
              </a:tr>
              <a:tr h="412750">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1600" b="0" i="0" u="none" strike="noStrike" cap="none" normalizeH="0" baseline="0" smtClean="0">
                          <a:ln>
                            <a:noFill/>
                          </a:ln>
                          <a:solidFill>
                            <a:srgbClr val="003399"/>
                          </a:solidFill>
                          <a:effectLst/>
                          <a:latin typeface="Calibri" pitchFamily="34" charset="0"/>
                          <a:cs typeface="Times New Roman" pitchFamily="18" charset="0"/>
                        </a:rPr>
                        <a:t>AV  Pesaro e Urbino</a:t>
                      </a:r>
                      <a:endParaRPr kumimoji="0" lang="it-IT" sz="1600" b="0" i="0" u="none" strike="noStrike" cap="none" normalizeH="0" baseline="0" smtClean="0">
                        <a:ln>
                          <a:noFill/>
                        </a:ln>
                        <a:solidFill>
                          <a:srgbClr val="003399"/>
                        </a:solidFill>
                        <a:effectLst/>
                        <a:latin typeface="Calibri" pitchFamily="34"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600" b="1" i="0" u="none" strike="noStrike" cap="none" normalizeH="0" baseline="0" smtClean="0">
                          <a:ln>
                            <a:noFill/>
                          </a:ln>
                          <a:solidFill>
                            <a:srgbClr val="003399"/>
                          </a:solidFill>
                          <a:effectLst/>
                          <a:latin typeface="Calibri" pitchFamily="34" charset="0"/>
                        </a:rPr>
                        <a:t>         17.201.918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600" b="1" i="0" u="none" strike="noStrike" cap="none" normalizeH="0" baseline="0" smtClean="0">
                          <a:ln>
                            <a:noFill/>
                          </a:ln>
                          <a:solidFill>
                            <a:srgbClr val="003399"/>
                          </a:solidFill>
                          <a:effectLst/>
                          <a:latin typeface="Calibri" pitchFamily="34" charset="0"/>
                        </a:rPr>
                        <a:t>      13.850.495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600" b="1" i="0" u="none" strike="noStrike" cap="none" normalizeH="0" baseline="0" smtClean="0">
                          <a:ln>
                            <a:noFill/>
                          </a:ln>
                          <a:solidFill>
                            <a:srgbClr val="003399"/>
                          </a:solidFill>
                          <a:effectLst/>
                          <a:latin typeface="Calibri" pitchFamily="34" charset="0"/>
                        </a:rPr>
                        <a:t>     4.498.966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600" b="1" i="0" u="none" strike="noStrike" cap="none" normalizeH="0" baseline="0" smtClean="0">
                          <a:ln>
                            <a:noFill/>
                          </a:ln>
                          <a:solidFill>
                            <a:srgbClr val="003399"/>
                          </a:solidFill>
                          <a:effectLst/>
                          <a:latin typeface="Calibri" pitchFamily="34" charset="0"/>
                        </a:rPr>
                        <a:t> 18.349.461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600" b="1" i="0" u="none" strike="noStrike" cap="none" normalizeH="0" baseline="0" dirty="0" smtClean="0">
                          <a:ln>
                            <a:noFill/>
                          </a:ln>
                          <a:solidFill>
                            <a:srgbClr val="003399"/>
                          </a:solidFill>
                          <a:effectLst/>
                          <a:latin typeface="Calibri" pitchFamily="34" charset="0"/>
                        </a:rPr>
                        <a:t>  7.126.215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600" b="1" i="0" u="none" strike="noStrike" cap="none" normalizeH="0" baseline="0" smtClean="0">
                          <a:ln>
                            <a:noFill/>
                          </a:ln>
                          <a:solidFill>
                            <a:srgbClr val="003399"/>
                          </a:solidFill>
                          <a:effectLst/>
                          <a:latin typeface="Calibri" pitchFamily="34" charset="0"/>
                        </a:rPr>
                        <a:t>      42.677.594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414338">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1600" b="0" i="0" u="none" strike="noStrike" cap="none" normalizeH="0" baseline="0" smtClean="0">
                          <a:ln>
                            <a:noFill/>
                          </a:ln>
                          <a:solidFill>
                            <a:srgbClr val="003399"/>
                          </a:solidFill>
                          <a:effectLst/>
                          <a:latin typeface="Calibri" pitchFamily="34" charset="0"/>
                          <a:cs typeface="Times New Roman" pitchFamily="18" charset="0"/>
                        </a:rPr>
                        <a:t>AV  Ancona</a:t>
                      </a:r>
                      <a:endParaRPr kumimoji="0" lang="it-IT" sz="1600" b="0" i="0" u="none" strike="noStrike" cap="none" normalizeH="0" baseline="0" smtClean="0">
                        <a:ln>
                          <a:noFill/>
                        </a:ln>
                        <a:solidFill>
                          <a:srgbClr val="003399"/>
                        </a:solidFill>
                        <a:effectLst/>
                        <a:latin typeface="Calibri" pitchFamily="34"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600" b="1" i="0" u="none" strike="noStrike" cap="none" normalizeH="0" baseline="0" smtClean="0">
                          <a:ln>
                            <a:noFill/>
                          </a:ln>
                          <a:solidFill>
                            <a:srgbClr val="003399"/>
                          </a:solidFill>
                          <a:effectLst/>
                          <a:latin typeface="Calibri" pitchFamily="34" charset="0"/>
                        </a:rPr>
                        <a:t>         24.223.323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600" b="1" i="0" u="none" strike="noStrike" cap="none" normalizeH="0" baseline="0" smtClean="0">
                          <a:ln>
                            <a:noFill/>
                          </a:ln>
                          <a:solidFill>
                            <a:srgbClr val="003399"/>
                          </a:solidFill>
                          <a:effectLst/>
                          <a:latin typeface="Calibri" pitchFamily="34" charset="0"/>
                        </a:rPr>
                        <a:t>      15.502.442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600" b="1" i="0" u="none" strike="noStrike" cap="none" normalizeH="0" baseline="0" smtClean="0">
                          <a:ln>
                            <a:noFill/>
                          </a:ln>
                          <a:solidFill>
                            <a:srgbClr val="003399"/>
                          </a:solidFill>
                          <a:effectLst/>
                          <a:latin typeface="Calibri" pitchFamily="34" charset="0"/>
                        </a:rPr>
                        <a:t>     3.549.984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600" b="1" i="0" u="none" strike="noStrike" cap="none" normalizeH="0" baseline="0" smtClean="0">
                          <a:ln>
                            <a:noFill/>
                          </a:ln>
                          <a:solidFill>
                            <a:srgbClr val="003399"/>
                          </a:solidFill>
                          <a:effectLst/>
                          <a:latin typeface="Calibri" pitchFamily="34" charset="0"/>
                        </a:rPr>
                        <a:t> 19.052.426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600" b="1" i="0" u="none" strike="noStrike" cap="none" normalizeH="0" baseline="0" dirty="0" smtClean="0">
                          <a:ln>
                            <a:noFill/>
                          </a:ln>
                          <a:solidFill>
                            <a:srgbClr val="003399"/>
                          </a:solidFill>
                          <a:effectLst/>
                          <a:latin typeface="Calibri" pitchFamily="34" charset="0"/>
                        </a:rPr>
                        <a:t>  9.730.084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600" b="1" i="0" u="none" strike="noStrike" cap="none" normalizeH="0" baseline="0" dirty="0" smtClean="0">
                          <a:ln>
                            <a:noFill/>
                          </a:ln>
                          <a:solidFill>
                            <a:srgbClr val="003399"/>
                          </a:solidFill>
                          <a:effectLst/>
                          <a:latin typeface="Calibri" pitchFamily="34" charset="0"/>
                        </a:rPr>
                        <a:t>      53.005.833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414338">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1600" b="0" i="0" u="none" strike="noStrike" cap="none" normalizeH="0" baseline="0" smtClean="0">
                          <a:ln>
                            <a:noFill/>
                          </a:ln>
                          <a:solidFill>
                            <a:srgbClr val="003399"/>
                          </a:solidFill>
                          <a:effectLst/>
                          <a:latin typeface="Calibri" pitchFamily="34" charset="0"/>
                          <a:cs typeface="Times New Roman" pitchFamily="18" charset="0"/>
                        </a:rPr>
                        <a:t>AV  Macerata</a:t>
                      </a:r>
                      <a:endParaRPr kumimoji="0" lang="it-IT" sz="1600" b="0" i="0" u="none" strike="noStrike" cap="none" normalizeH="0" baseline="0" smtClean="0">
                        <a:ln>
                          <a:noFill/>
                        </a:ln>
                        <a:solidFill>
                          <a:srgbClr val="003399"/>
                        </a:solidFill>
                        <a:effectLst/>
                        <a:latin typeface="Calibri" pitchFamily="34"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600" b="1" i="0" u="none" strike="noStrike" cap="none" normalizeH="0" baseline="0" smtClean="0">
                          <a:ln>
                            <a:noFill/>
                          </a:ln>
                          <a:solidFill>
                            <a:srgbClr val="003399"/>
                          </a:solidFill>
                          <a:effectLst/>
                          <a:latin typeface="Calibri" pitchFamily="34" charset="0"/>
                        </a:rPr>
                        <a:t>         11.307.533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600" b="1" i="0" u="none" strike="noStrike" cap="none" normalizeH="0" baseline="0" smtClean="0">
                          <a:ln>
                            <a:noFill/>
                          </a:ln>
                          <a:solidFill>
                            <a:srgbClr val="003399"/>
                          </a:solidFill>
                          <a:effectLst/>
                          <a:latin typeface="Calibri" pitchFamily="34" charset="0"/>
                        </a:rPr>
                        <a:t>         5.709.418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600" b="1" i="0" u="none" strike="noStrike" cap="none" normalizeH="0" baseline="0" smtClean="0">
                          <a:ln>
                            <a:noFill/>
                          </a:ln>
                          <a:solidFill>
                            <a:srgbClr val="003399"/>
                          </a:solidFill>
                          <a:effectLst/>
                          <a:latin typeface="Calibri" pitchFamily="34" charset="0"/>
                        </a:rPr>
                        <a:t>     2.837.054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600" b="1" i="0" u="none" strike="noStrike" cap="none" normalizeH="0" baseline="0" smtClean="0">
                          <a:ln>
                            <a:noFill/>
                          </a:ln>
                          <a:solidFill>
                            <a:srgbClr val="003399"/>
                          </a:solidFill>
                          <a:effectLst/>
                          <a:latin typeface="Calibri" pitchFamily="34" charset="0"/>
                        </a:rPr>
                        <a:t>   8.546.472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600" b="1" i="0" u="none" strike="noStrike" cap="none" normalizeH="0" baseline="0" smtClean="0">
                          <a:ln>
                            <a:noFill/>
                          </a:ln>
                          <a:solidFill>
                            <a:srgbClr val="003399"/>
                          </a:solidFill>
                          <a:effectLst/>
                          <a:latin typeface="Calibri" pitchFamily="34" charset="0"/>
                        </a:rPr>
                        <a:t>  6.252.794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600" b="1" i="0" u="none" strike="noStrike" cap="none" normalizeH="0" baseline="0" dirty="0" smtClean="0">
                          <a:ln>
                            <a:noFill/>
                          </a:ln>
                          <a:solidFill>
                            <a:srgbClr val="003399"/>
                          </a:solidFill>
                          <a:effectLst/>
                          <a:latin typeface="Calibri" pitchFamily="34" charset="0"/>
                        </a:rPr>
                        <a:t>      26.106.799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473075">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1600" b="0" i="0" u="none" strike="noStrike" cap="none" normalizeH="0" baseline="0" smtClean="0">
                          <a:ln>
                            <a:noFill/>
                          </a:ln>
                          <a:solidFill>
                            <a:srgbClr val="003399"/>
                          </a:solidFill>
                          <a:effectLst/>
                          <a:latin typeface="Calibri" pitchFamily="34" charset="0"/>
                          <a:cs typeface="Times New Roman" pitchFamily="18" charset="0"/>
                        </a:rPr>
                        <a:t>AV  Ascoli P. Fermo</a:t>
                      </a:r>
                      <a:endParaRPr kumimoji="0" lang="it-IT" sz="1600" b="0" i="0" u="none" strike="noStrike" cap="none" normalizeH="0" baseline="0" smtClean="0">
                        <a:ln>
                          <a:noFill/>
                        </a:ln>
                        <a:solidFill>
                          <a:srgbClr val="003399"/>
                        </a:solidFill>
                        <a:effectLst/>
                        <a:latin typeface="Calibri" pitchFamily="34"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600" b="1" i="0" u="none" strike="noStrike" cap="none" normalizeH="0" baseline="0" smtClean="0">
                          <a:ln>
                            <a:noFill/>
                          </a:ln>
                          <a:solidFill>
                            <a:srgbClr val="003399"/>
                          </a:solidFill>
                          <a:effectLst/>
                          <a:latin typeface="Calibri" pitchFamily="34" charset="0"/>
                        </a:rPr>
                        <a:t>         14.057.225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600" b="1" i="0" u="none" strike="noStrike" cap="none" normalizeH="0" baseline="0" smtClean="0">
                          <a:ln>
                            <a:noFill/>
                          </a:ln>
                          <a:solidFill>
                            <a:srgbClr val="003399"/>
                          </a:solidFill>
                          <a:effectLst/>
                          <a:latin typeface="Calibri" pitchFamily="34" charset="0"/>
                        </a:rPr>
                        <a:t>         9.391.504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600" b="1" i="0" u="none" strike="noStrike" cap="none" normalizeH="0" baseline="0" smtClean="0">
                          <a:ln>
                            <a:noFill/>
                          </a:ln>
                          <a:solidFill>
                            <a:srgbClr val="003399"/>
                          </a:solidFill>
                          <a:effectLst/>
                          <a:latin typeface="Calibri" pitchFamily="34" charset="0"/>
                        </a:rPr>
                        <a:t>        687.132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600" b="1" i="0" u="none" strike="noStrike" cap="none" normalizeH="0" baseline="0" smtClean="0">
                          <a:ln>
                            <a:noFill/>
                          </a:ln>
                          <a:solidFill>
                            <a:srgbClr val="003399"/>
                          </a:solidFill>
                          <a:effectLst/>
                          <a:latin typeface="Calibri" pitchFamily="34" charset="0"/>
                        </a:rPr>
                        <a:t> 10.078.636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600" b="1" i="0" u="none" strike="noStrike" cap="none" normalizeH="0" baseline="0" smtClean="0">
                          <a:ln>
                            <a:noFill/>
                          </a:ln>
                          <a:solidFill>
                            <a:srgbClr val="003399"/>
                          </a:solidFill>
                          <a:effectLst/>
                          <a:latin typeface="Calibri" pitchFamily="34" charset="0"/>
                        </a:rPr>
                        <a:t>  4.559.273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600" b="1" i="0" u="none" strike="noStrike" cap="none" normalizeH="0" baseline="0" dirty="0" smtClean="0">
                          <a:ln>
                            <a:noFill/>
                          </a:ln>
                          <a:solidFill>
                            <a:srgbClr val="003399"/>
                          </a:solidFill>
                          <a:effectLst/>
                          <a:latin typeface="Calibri" pitchFamily="34" charset="0"/>
                        </a:rPr>
                        <a:t>      28.695.134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412750">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1600" b="1" i="0" u="none" strike="noStrike" cap="none" normalizeH="0" baseline="0" smtClean="0">
                          <a:ln>
                            <a:noFill/>
                          </a:ln>
                          <a:solidFill>
                            <a:srgbClr val="003399"/>
                          </a:solidFill>
                          <a:effectLst/>
                          <a:latin typeface="Calibri" pitchFamily="34" charset="0"/>
                          <a:cs typeface="Times New Roman" pitchFamily="18" charset="0"/>
                        </a:rPr>
                        <a:t>Regione Marche</a:t>
                      </a:r>
                      <a:endParaRPr kumimoji="0" lang="it-IT" sz="1600" b="0" i="0" u="none" strike="noStrike" cap="none" normalizeH="0" baseline="0" smtClean="0">
                        <a:ln>
                          <a:noFill/>
                        </a:ln>
                        <a:solidFill>
                          <a:srgbClr val="003399"/>
                        </a:solidFill>
                        <a:effectLst/>
                        <a:latin typeface="Calibri" pitchFamily="34" charset="0"/>
                      </a:endParaRP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600" b="1" i="0" u="none" strike="noStrike" cap="none" normalizeH="0" baseline="0" smtClean="0">
                          <a:ln>
                            <a:noFill/>
                          </a:ln>
                          <a:solidFill>
                            <a:srgbClr val="003399"/>
                          </a:solidFill>
                          <a:effectLst/>
                          <a:latin typeface="Calibri" pitchFamily="34" charset="0"/>
                        </a:rPr>
                        <a:t>         66.789.999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600" b="1" i="0" u="none" strike="noStrike" cap="none" normalizeH="0" baseline="0" smtClean="0">
                          <a:ln>
                            <a:noFill/>
                          </a:ln>
                          <a:solidFill>
                            <a:srgbClr val="003399"/>
                          </a:solidFill>
                          <a:effectLst/>
                          <a:latin typeface="Calibri" pitchFamily="34" charset="0"/>
                        </a:rPr>
                        <a:t>      44.453.859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600" b="1" i="0" u="none" strike="noStrike" cap="none" normalizeH="0" baseline="0" smtClean="0">
                          <a:ln>
                            <a:noFill/>
                          </a:ln>
                          <a:solidFill>
                            <a:srgbClr val="003399"/>
                          </a:solidFill>
                          <a:effectLst/>
                          <a:latin typeface="Calibri" pitchFamily="34" charset="0"/>
                        </a:rPr>
                        <a:t>  11.573.136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600" b="1" i="0" u="none" strike="noStrike" cap="none" normalizeH="0" baseline="0" smtClean="0">
                          <a:ln>
                            <a:noFill/>
                          </a:ln>
                          <a:solidFill>
                            <a:srgbClr val="003399"/>
                          </a:solidFill>
                          <a:effectLst/>
                          <a:latin typeface="Calibri" pitchFamily="34" charset="0"/>
                        </a:rPr>
                        <a:t> 56.026.995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600" b="1" i="0" u="none" strike="noStrike" cap="none" normalizeH="0" baseline="0" smtClean="0">
                          <a:ln>
                            <a:noFill/>
                          </a:ln>
                          <a:solidFill>
                            <a:srgbClr val="003399"/>
                          </a:solidFill>
                          <a:effectLst/>
                          <a:latin typeface="Calibri" pitchFamily="34" charset="0"/>
                        </a:rPr>
                        <a:t>      27.668.366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600" b="1" i="0" u="none" strike="noStrike" cap="none" normalizeH="0" baseline="0" dirty="0" smtClean="0">
                          <a:ln>
                            <a:noFill/>
                          </a:ln>
                          <a:solidFill>
                            <a:srgbClr val="003399"/>
                          </a:solidFill>
                          <a:effectLst/>
                          <a:latin typeface="Calibri" pitchFamily="34" charset="0"/>
                        </a:rPr>
                        <a:t>    150.485.360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412750">
                <a:tc gridSpan="5">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0" i="0" u="none" strike="noStrike" cap="none" normalizeH="0" baseline="0" smtClean="0">
                          <a:ln>
                            <a:noFill/>
                          </a:ln>
                          <a:solidFill>
                            <a:srgbClr val="003399"/>
                          </a:solidFill>
                          <a:effectLst/>
                          <a:latin typeface="Times New Roman" pitchFamily="18" charset="0"/>
                          <a:cs typeface="Times New Roman" pitchFamily="18" charset="0"/>
                        </a:rPr>
                        <a:t>Fonte: ISTAT-SIS Indagine sugli interventi e sui servizi sociali dei Comuni singoli o associati, 2006</a:t>
                      </a:r>
                      <a:endParaRPr kumimoji="0" lang="it-IT" sz="1800" b="0" i="0" u="none" strike="noStrike" cap="none" normalizeH="0" baseline="0" smtClean="0">
                        <a:ln>
                          <a:noFill/>
                        </a:ln>
                        <a:solidFill>
                          <a:srgbClr val="003399"/>
                        </a:solidFill>
                        <a:effectLst/>
                        <a:latin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1" i="0" u="none" strike="noStrike" cap="none" normalizeH="0" baseline="0" smtClean="0">
                          <a:ln>
                            <a:noFill/>
                          </a:ln>
                          <a:solidFill>
                            <a:srgbClr val="003399"/>
                          </a:solidFill>
                          <a:effectLst/>
                          <a:latin typeface="Times New Roman" pitchFamily="18" charset="0"/>
                          <a:cs typeface="Times New Roman" pitchFamily="18" charset="0"/>
                        </a:rPr>
                        <a:t> </a:t>
                      </a:r>
                      <a:endParaRPr kumimoji="0" lang="it-IT" sz="1800" b="0" i="0" u="none" strike="noStrike" cap="none" normalizeH="0" baseline="0" smtClean="0">
                        <a:ln>
                          <a:noFill/>
                        </a:ln>
                        <a:solidFill>
                          <a:srgbClr val="003399"/>
                        </a:solidFill>
                        <a:effectLst/>
                        <a:latin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1" i="0" u="none" strike="noStrike" cap="none" normalizeH="0" baseline="0" dirty="0" smtClean="0">
                          <a:ln>
                            <a:noFill/>
                          </a:ln>
                          <a:solidFill>
                            <a:srgbClr val="003399"/>
                          </a:solidFill>
                          <a:effectLst/>
                          <a:latin typeface="Times New Roman" pitchFamily="18" charset="0"/>
                          <a:cs typeface="Times New Roman" pitchFamily="18" charset="0"/>
                        </a:rPr>
                        <a:t> </a:t>
                      </a:r>
                      <a:endParaRPr kumimoji="0" lang="it-IT" sz="1800" b="0" i="0" u="none" strike="noStrike" cap="none" normalizeH="0" baseline="0" dirty="0" smtClean="0">
                        <a:ln>
                          <a:noFill/>
                        </a:ln>
                        <a:solidFill>
                          <a:srgbClr val="003399"/>
                        </a:solidFill>
                        <a:effectLst/>
                        <a:latin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r>
            </a:tbl>
          </a:graphicData>
        </a:graphic>
      </p:graphicFrame>
      <p:sp>
        <p:nvSpPr>
          <p:cNvPr id="50242" name="Rectangle 67"/>
          <p:cNvSpPr>
            <a:spLocks noGrp="1" noChangeArrowheads="1"/>
          </p:cNvSpPr>
          <p:nvPr>
            <p:ph type="title" idx="4294967295"/>
          </p:nvPr>
        </p:nvSpPr>
        <p:spPr bwMode="auto">
          <a:xfrm>
            <a:off x="285720" y="1071546"/>
            <a:ext cx="8001000" cy="877876"/>
          </a:xfrm>
          <a:prstGeom prst="rect">
            <a:avLst/>
          </a:prstGeom>
          <a:solidFill>
            <a:srgbClr val="FFFFFF"/>
          </a:solidFill>
          <a:ln>
            <a:noFill/>
            <a:miter lim="800000"/>
            <a:headEnd/>
            <a:tailEnd/>
          </a:ln>
        </p:spPr>
        <p:txBody>
          <a:bodyPr anchor="b"/>
          <a:lstStyle/>
          <a:p>
            <a:pPr eaLnBrk="1" hangingPunct="1"/>
            <a:r>
              <a:rPr lang="it-IT" sz="2000" b="1" dirty="0" smtClean="0">
                <a:solidFill>
                  <a:srgbClr val="003399"/>
                </a:solidFill>
                <a:latin typeface="Calibri" pitchFamily="34" charset="0"/>
                <a:cs typeface="Times New Roman" pitchFamily="18" charset="0"/>
              </a:rPr>
              <a:t>Spesa per interventi e servizi sociali dei comuni singoli e associati per area organizzativa e per Area Vasta - Anno 2006 </a:t>
            </a:r>
            <a:r>
              <a:rPr lang="it-IT" sz="2000" dirty="0" smtClean="0">
                <a:solidFill>
                  <a:srgbClr val="003399"/>
                </a:solidFill>
                <a:latin typeface="Calibri" pitchFamily="34" charset="0"/>
                <a:cs typeface="Times New Roman" pitchFamily="18" charset="0"/>
              </a:rPr>
              <a:t>(valori assoluti)</a:t>
            </a:r>
            <a:endParaRPr lang="it-IT" sz="2000" dirty="0" smtClean="0">
              <a:solidFill>
                <a:srgbClr val="003399"/>
              </a:solidFill>
              <a:latin typeface="Calibri" pitchFamily="34" charset="0"/>
            </a:endParaRPr>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3"/>
          <p:cNvSpPr>
            <a:spLocks noGrp="1" noChangeArrowheads="1"/>
          </p:cNvSpPr>
          <p:nvPr>
            <p:ph type="body" idx="4294967295"/>
          </p:nvPr>
        </p:nvSpPr>
        <p:spPr bwMode="auto">
          <a:xfrm>
            <a:off x="395288" y="1700213"/>
            <a:ext cx="8229600" cy="4105275"/>
          </a:xfrm>
          <a:prstGeom prst="rect">
            <a:avLst/>
          </a:prstGeom>
          <a:solidFill>
            <a:srgbClr val="FFFFFF"/>
          </a:solidFill>
          <a:ln>
            <a:noFill/>
            <a:miter lim="800000"/>
            <a:headEnd/>
            <a:tailEnd/>
          </a:ln>
        </p:spPr>
        <p:txBody>
          <a:bodyPr/>
          <a:lstStyle/>
          <a:p>
            <a:pPr eaLnBrk="1" hangingPunct="1"/>
            <a:r>
              <a:rPr lang="it-IT" smtClean="0">
                <a:solidFill>
                  <a:srgbClr val="003399"/>
                </a:solidFill>
                <a:latin typeface="Calibri" pitchFamily="34" charset="0"/>
              </a:rPr>
              <a:t>L’INTEGRAZIONE DEGLI ATTORI</a:t>
            </a:r>
          </a:p>
          <a:p>
            <a:pPr eaLnBrk="1" hangingPunct="1">
              <a:buFont typeface="Arial" charset="0"/>
              <a:buNone/>
            </a:pPr>
            <a:endParaRPr lang="it-IT" smtClean="0">
              <a:solidFill>
                <a:srgbClr val="003399"/>
              </a:solidFill>
              <a:latin typeface="Calibri" pitchFamily="34" charset="0"/>
            </a:endParaRPr>
          </a:p>
          <a:p>
            <a:pPr eaLnBrk="1" hangingPunct="1"/>
            <a:r>
              <a:rPr lang="it-IT" smtClean="0">
                <a:solidFill>
                  <a:srgbClr val="003399"/>
                </a:solidFill>
                <a:latin typeface="Calibri" pitchFamily="34" charset="0"/>
              </a:rPr>
              <a:t>IL LAVORO DI RETE</a:t>
            </a:r>
          </a:p>
          <a:p>
            <a:pPr eaLnBrk="1" hangingPunct="1"/>
            <a:endParaRPr lang="it-IT" smtClean="0">
              <a:solidFill>
                <a:srgbClr val="003399"/>
              </a:solidFill>
              <a:latin typeface="Calibri" pitchFamily="34" charset="0"/>
            </a:endParaRPr>
          </a:p>
          <a:p>
            <a:pPr eaLnBrk="1" hangingPunct="1"/>
            <a:r>
              <a:rPr lang="it-IT" smtClean="0">
                <a:solidFill>
                  <a:srgbClr val="003399"/>
                </a:solidFill>
                <a:latin typeface="Calibri" pitchFamily="34" charset="0"/>
              </a:rPr>
              <a:t>LE POLITICHE CONCERTATE</a:t>
            </a:r>
          </a:p>
          <a:p>
            <a:pPr eaLnBrk="1" hangingPunct="1">
              <a:buFont typeface="Arial" charset="0"/>
              <a:buNone/>
            </a:pPr>
            <a:endParaRPr lang="it-IT" smtClean="0">
              <a:solidFill>
                <a:srgbClr val="003399"/>
              </a:solidFill>
              <a:latin typeface="Calibri" pitchFamily="34" charset="0"/>
            </a:endParaRPr>
          </a:p>
          <a:p>
            <a:pPr eaLnBrk="1" hangingPunct="1"/>
            <a:r>
              <a:rPr lang="it-IT" smtClean="0">
                <a:solidFill>
                  <a:srgbClr val="003399"/>
                </a:solidFill>
                <a:latin typeface="Calibri" pitchFamily="34" charset="0"/>
              </a:rPr>
              <a:t>IL RUOLO DEGLI AMBITI SOCIALI TERRITORIALI</a:t>
            </a:r>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3"/>
          <p:cNvSpPr>
            <a:spLocks noGrp="1" noChangeArrowheads="1"/>
          </p:cNvSpPr>
          <p:nvPr>
            <p:ph type="body" idx="4294967295"/>
          </p:nvPr>
        </p:nvSpPr>
        <p:spPr bwMode="auto">
          <a:xfrm>
            <a:off x="457200" y="1600200"/>
            <a:ext cx="8229600" cy="4525963"/>
          </a:xfrm>
          <a:prstGeom prst="rect">
            <a:avLst/>
          </a:prstGeom>
          <a:solidFill>
            <a:srgbClr val="FFFFFF"/>
          </a:solidFill>
          <a:ln>
            <a:noFill/>
            <a:miter lim="800000"/>
            <a:headEnd/>
            <a:tailEnd/>
          </a:ln>
        </p:spPr>
        <p:txBody>
          <a:bodyPr/>
          <a:lstStyle/>
          <a:p>
            <a:pPr eaLnBrk="1" hangingPunct="1">
              <a:buFont typeface="Arial" charset="0"/>
              <a:buNone/>
            </a:pPr>
            <a:endParaRPr lang="it-IT" smtClean="0">
              <a:latin typeface="Calibri" pitchFamily="34" charset="0"/>
            </a:endParaRPr>
          </a:p>
          <a:p>
            <a:pPr algn="ctr" eaLnBrk="1" hangingPunct="1">
              <a:buFont typeface="Arial" charset="0"/>
              <a:buNone/>
            </a:pPr>
            <a:r>
              <a:rPr lang="it-IT" sz="5300" smtClean="0">
                <a:latin typeface="Calibri" pitchFamily="34" charset="0"/>
              </a:rPr>
              <a:t>  GRAZIE PER L’ATTENZIONE</a:t>
            </a:r>
          </a:p>
        </p:txBody>
      </p:sp>
      <p:sp>
        <p:nvSpPr>
          <p:cNvPr id="52227" name="Text Box 4"/>
          <p:cNvSpPr txBox="1">
            <a:spLocks noChangeArrowheads="1"/>
          </p:cNvSpPr>
          <p:nvPr/>
        </p:nvSpPr>
        <p:spPr bwMode="auto">
          <a:xfrm>
            <a:off x="468313" y="5084763"/>
            <a:ext cx="8135937" cy="1439862"/>
          </a:xfrm>
          <a:prstGeom prst="rect">
            <a:avLst/>
          </a:prstGeom>
          <a:noFill/>
          <a:ln w="9525">
            <a:noFill/>
            <a:miter lim="800000"/>
            <a:headEnd/>
            <a:tailEnd/>
          </a:ln>
        </p:spPr>
        <p:txBody>
          <a:bodyPr>
            <a:spAutoFit/>
          </a:bodyPr>
          <a:lstStyle/>
          <a:p>
            <a:pPr>
              <a:spcBef>
                <a:spcPct val="20000"/>
              </a:spcBef>
              <a:buClr>
                <a:schemeClr val="accent2"/>
              </a:buClr>
              <a:buFont typeface="Wingdings" pitchFamily="2" charset="2"/>
              <a:buNone/>
            </a:pPr>
            <a:r>
              <a:rPr lang="it-IT" b="1" i="1"/>
              <a:t>Paolo Mannucci - Servizio Politiche Sociali – Regione Marche</a:t>
            </a:r>
          </a:p>
          <a:p>
            <a:pPr>
              <a:spcBef>
                <a:spcPct val="20000"/>
              </a:spcBef>
              <a:buClr>
                <a:schemeClr val="accent2"/>
              </a:buClr>
              <a:buFont typeface="Wingdings" pitchFamily="2" charset="2"/>
              <a:buNone/>
            </a:pPr>
            <a:endParaRPr lang="it-IT" b="1" i="1"/>
          </a:p>
          <a:p>
            <a:pPr algn="ctr">
              <a:spcBef>
                <a:spcPct val="20000"/>
              </a:spcBef>
              <a:buClr>
                <a:schemeClr val="accent2"/>
              </a:buClr>
              <a:buFont typeface="Wingdings" pitchFamily="2" charset="2"/>
              <a:buNone/>
            </a:pPr>
            <a:r>
              <a:rPr lang="it-IT" b="1" i="1"/>
              <a:t>www.servizisociali.marche.it</a:t>
            </a:r>
          </a:p>
          <a:p>
            <a:pPr>
              <a:spcBef>
                <a:spcPct val="50000"/>
              </a:spcBef>
            </a:pPr>
            <a:endParaRPr lang="it-IT" b="1" i="1"/>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idx="4294967295"/>
          </p:nvPr>
        </p:nvSpPr>
        <p:spPr>
          <a:xfrm>
            <a:off x="539750" y="1125538"/>
            <a:ext cx="8001000" cy="766762"/>
          </a:xfrm>
        </p:spPr>
        <p:txBody>
          <a:bodyPr anchor="b"/>
          <a:lstStyle/>
          <a:p>
            <a:r>
              <a:rPr lang="it-IT" sz="3800" smtClean="0">
                <a:latin typeface="Calibri" pitchFamily="34" charset="0"/>
              </a:rPr>
              <a:t>DATI DI SINTESI</a:t>
            </a:r>
          </a:p>
        </p:txBody>
      </p:sp>
      <p:sp>
        <p:nvSpPr>
          <p:cNvPr id="13315" name="Segnaposto contenuto 2"/>
          <p:cNvSpPr>
            <a:spLocks noGrp="1"/>
          </p:cNvSpPr>
          <p:nvPr>
            <p:ph idx="4294967295"/>
          </p:nvPr>
        </p:nvSpPr>
        <p:spPr bwMode="auto">
          <a:xfrm>
            <a:off x="539750" y="2349500"/>
            <a:ext cx="8001000" cy="3865582"/>
          </a:xfrm>
          <a:prstGeom prst="rect">
            <a:avLst/>
          </a:prstGeom>
          <a:solidFill>
            <a:srgbClr val="FFFFFF"/>
          </a:solidFill>
          <a:ln>
            <a:noFill/>
            <a:miter lim="800000"/>
            <a:headEnd/>
            <a:tailEnd/>
          </a:ln>
        </p:spPr>
        <p:txBody>
          <a:bodyPr/>
          <a:lstStyle/>
          <a:p>
            <a:r>
              <a:rPr lang="it-IT" sz="3700" b="1" i="1" dirty="0" smtClean="0">
                <a:solidFill>
                  <a:srgbClr val="003399"/>
                </a:solidFill>
                <a:latin typeface="Calibri" pitchFamily="34" charset="0"/>
              </a:rPr>
              <a:t> </a:t>
            </a:r>
            <a:r>
              <a:rPr lang="it-IT" sz="3600" b="1" i="1" dirty="0" smtClean="0">
                <a:solidFill>
                  <a:srgbClr val="003399"/>
                </a:solidFill>
                <a:latin typeface="Calibri" pitchFamily="34" charset="0"/>
              </a:rPr>
              <a:t>1.569.578 abitanti</a:t>
            </a:r>
          </a:p>
          <a:p>
            <a:r>
              <a:rPr lang="it-IT" sz="3600" b="1" i="1" dirty="0" smtClean="0">
                <a:solidFill>
                  <a:srgbClr val="003399"/>
                </a:solidFill>
                <a:latin typeface="Calibri" pitchFamily="34" charset="0"/>
              </a:rPr>
              <a:t> 8,3% stranieri</a:t>
            </a:r>
          </a:p>
          <a:p>
            <a:r>
              <a:rPr lang="it-IT" sz="3600" b="1" i="1" dirty="0" smtClean="0">
                <a:solidFill>
                  <a:srgbClr val="003399"/>
                </a:solidFill>
                <a:latin typeface="Calibri" pitchFamily="34" charset="0"/>
              </a:rPr>
              <a:t> 239 comuni (da 120 a 100.000 abitanti)</a:t>
            </a:r>
          </a:p>
          <a:p>
            <a:r>
              <a:rPr lang="it-IT" sz="3600" b="1" i="1" dirty="0" smtClean="0">
                <a:solidFill>
                  <a:srgbClr val="003399"/>
                </a:solidFill>
                <a:latin typeface="Calibri" pitchFamily="34" charset="0"/>
              </a:rPr>
              <a:t> 5 province</a:t>
            </a:r>
          </a:p>
          <a:p>
            <a:r>
              <a:rPr lang="it-IT" sz="3600" b="1" i="1" dirty="0" smtClean="0">
                <a:solidFill>
                  <a:srgbClr val="003399"/>
                </a:solidFill>
                <a:latin typeface="Calibri" pitchFamily="34" charset="0"/>
              </a:rPr>
              <a:t> 23 ambiti sociali (da 15.000 a 130.000)</a:t>
            </a:r>
          </a:p>
          <a:p>
            <a:pPr>
              <a:buFont typeface="Arial" charset="0"/>
              <a:buNone/>
            </a:pPr>
            <a:endParaRPr lang="it-IT" dirty="0" smtClean="0">
              <a:latin typeface="Calibri"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101"/>
          <p:cNvSpPr>
            <a:spLocks noGrp="1" noChangeArrowheads="1"/>
          </p:cNvSpPr>
          <p:nvPr>
            <p:ph type="title" idx="4294967295"/>
          </p:nvPr>
        </p:nvSpPr>
        <p:spPr bwMode="auto">
          <a:xfrm>
            <a:off x="539750" y="1142984"/>
            <a:ext cx="8001000" cy="1143008"/>
          </a:xfrm>
          <a:prstGeom prst="rect">
            <a:avLst/>
          </a:prstGeom>
          <a:solidFill>
            <a:srgbClr val="FFFFFF"/>
          </a:solidFill>
          <a:ln>
            <a:noFill/>
            <a:miter lim="800000"/>
            <a:headEnd/>
            <a:tailEnd/>
          </a:ln>
        </p:spPr>
        <p:txBody>
          <a:bodyPr anchor="b"/>
          <a:lstStyle/>
          <a:p>
            <a:pPr eaLnBrk="1" hangingPunct="1"/>
            <a:r>
              <a:rPr lang="it-IT" sz="3400" b="1" dirty="0" smtClean="0">
                <a:solidFill>
                  <a:srgbClr val="003399"/>
                </a:solidFill>
                <a:latin typeface="Calibri" pitchFamily="34" charset="0"/>
                <a:cs typeface="Times New Roman" pitchFamily="18" charset="0"/>
              </a:rPr>
              <a:t/>
            </a:r>
            <a:br>
              <a:rPr lang="it-IT" sz="3400" b="1" dirty="0" smtClean="0">
                <a:solidFill>
                  <a:srgbClr val="003399"/>
                </a:solidFill>
                <a:latin typeface="Calibri" pitchFamily="34" charset="0"/>
                <a:cs typeface="Times New Roman" pitchFamily="18" charset="0"/>
              </a:rPr>
            </a:br>
            <a:r>
              <a:rPr lang="it-IT" sz="2400" b="1" dirty="0" smtClean="0">
                <a:solidFill>
                  <a:srgbClr val="003399"/>
                </a:solidFill>
                <a:latin typeface="Calibri" pitchFamily="34" charset="0"/>
                <a:cs typeface="Times New Roman" pitchFamily="18" charset="0"/>
              </a:rPr>
              <a:t>Popolazione residente per fascia d'età e per Area Vasta</a:t>
            </a:r>
            <a:r>
              <a:rPr lang="it-IT" sz="2400" dirty="0" smtClean="0">
                <a:solidFill>
                  <a:srgbClr val="003399"/>
                </a:solidFill>
                <a:latin typeface="Calibri" pitchFamily="34" charset="0"/>
                <a:cs typeface="Times New Roman" pitchFamily="18" charset="0"/>
              </a:rPr>
              <a:t> </a:t>
            </a:r>
            <a:r>
              <a:rPr lang="it-IT" sz="2400" b="1" dirty="0" smtClean="0">
                <a:solidFill>
                  <a:srgbClr val="003399"/>
                </a:solidFill>
                <a:latin typeface="Calibri" pitchFamily="34" charset="0"/>
                <a:cs typeface="Times New Roman" pitchFamily="18" charset="0"/>
              </a:rPr>
              <a:t>al 01/</a:t>
            </a:r>
            <a:r>
              <a:rPr lang="it-IT" sz="2400" b="1" dirty="0" err="1" smtClean="0">
                <a:solidFill>
                  <a:srgbClr val="003399"/>
                </a:solidFill>
                <a:latin typeface="Calibri" pitchFamily="34" charset="0"/>
                <a:cs typeface="Times New Roman" pitchFamily="18" charset="0"/>
              </a:rPr>
              <a:t>01</a:t>
            </a:r>
            <a:r>
              <a:rPr lang="it-IT" sz="2400" b="1" dirty="0" smtClean="0">
                <a:solidFill>
                  <a:srgbClr val="003399"/>
                </a:solidFill>
                <a:latin typeface="Calibri" pitchFamily="34" charset="0"/>
                <a:cs typeface="Times New Roman" pitchFamily="18" charset="0"/>
              </a:rPr>
              <a:t>/2009</a:t>
            </a:r>
            <a:br>
              <a:rPr lang="it-IT" sz="2400" b="1" dirty="0" smtClean="0">
                <a:solidFill>
                  <a:srgbClr val="003399"/>
                </a:solidFill>
                <a:latin typeface="Calibri" pitchFamily="34" charset="0"/>
                <a:cs typeface="Times New Roman" pitchFamily="18" charset="0"/>
              </a:rPr>
            </a:br>
            <a:r>
              <a:rPr lang="it-IT" sz="2400" dirty="0" smtClean="0">
                <a:solidFill>
                  <a:srgbClr val="003399"/>
                </a:solidFill>
                <a:latin typeface="Calibri" pitchFamily="34" charset="0"/>
                <a:cs typeface="Times New Roman" pitchFamily="18" charset="0"/>
              </a:rPr>
              <a:t>(valori assoluti)</a:t>
            </a:r>
            <a:endParaRPr lang="it-IT" sz="2400" dirty="0" smtClean="0">
              <a:solidFill>
                <a:srgbClr val="003399"/>
              </a:solidFill>
              <a:latin typeface="Calibri" pitchFamily="34" charset="0"/>
            </a:endParaRPr>
          </a:p>
        </p:txBody>
      </p:sp>
      <p:graphicFrame>
        <p:nvGraphicFramePr>
          <p:cNvPr id="14407" name="Group 71"/>
          <p:cNvGraphicFramePr>
            <a:graphicFrameLocks noGrp="1"/>
          </p:cNvGraphicFramePr>
          <p:nvPr>
            <p:ph idx="4294967295"/>
          </p:nvPr>
        </p:nvGraphicFramePr>
        <p:xfrm>
          <a:off x="323850" y="1752600"/>
          <a:ext cx="8243888" cy="4353879"/>
        </p:xfrm>
        <a:graphic>
          <a:graphicData uri="http://schemas.openxmlformats.org/drawingml/2006/table">
            <a:tbl>
              <a:tblPr/>
              <a:tblGrid>
                <a:gridCol w="2622550"/>
                <a:gridCol w="931863"/>
                <a:gridCol w="917575"/>
                <a:gridCol w="946150"/>
                <a:gridCol w="942975"/>
                <a:gridCol w="941387"/>
                <a:gridCol w="941388"/>
              </a:tblGrid>
              <a:tr h="376238">
                <a:tc gridSpan="7">
                  <a:txBody>
                    <a:bodyPr/>
                    <a:lstStyle/>
                    <a:p>
                      <a:pPr marL="342900" marR="0" lvl="0" indent="-34290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0" i="0" u="none" strike="noStrike" cap="none" normalizeH="0" baseline="0" dirty="0" smtClean="0">
                          <a:ln>
                            <a:noFill/>
                          </a:ln>
                          <a:solidFill>
                            <a:srgbClr val="003399"/>
                          </a:solidFill>
                          <a:effectLst/>
                          <a:latin typeface="Times New Roman" pitchFamily="18" charset="0"/>
                          <a:cs typeface="Times New Roman" pitchFamily="18" charset="0"/>
                        </a:rPr>
                        <a:t> </a:t>
                      </a:r>
                      <a:endParaRPr kumimoji="0" lang="it-IT" sz="1800" b="0" i="0" u="none" strike="noStrike" cap="none" normalizeH="0" baseline="0" dirty="0" smtClean="0">
                        <a:ln>
                          <a:noFill/>
                        </a:ln>
                        <a:solidFill>
                          <a:srgbClr val="003399"/>
                        </a:solidFill>
                        <a:effectLst/>
                        <a:latin typeface="Arial" charset="0"/>
                      </a:endParaRPr>
                    </a:p>
                    <a:p>
                      <a:pPr marL="342900" marR="0" lvl="0" indent="-34290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0" i="0" u="none" strike="noStrike" cap="none" normalizeH="0" baseline="0" dirty="0" smtClean="0">
                          <a:ln>
                            <a:noFill/>
                          </a:ln>
                          <a:solidFill>
                            <a:srgbClr val="003399"/>
                          </a:solidFill>
                          <a:effectLst/>
                          <a:latin typeface="Times New Roman" pitchFamily="18" charset="0"/>
                          <a:cs typeface="Times New Roman" pitchFamily="18" charset="0"/>
                        </a:rPr>
                        <a:t>   </a:t>
                      </a:r>
                      <a:endParaRPr kumimoji="0" lang="it-IT" sz="1800" b="0" i="0" u="none" strike="noStrike" cap="none" normalizeH="0" baseline="0" dirty="0" smtClean="0">
                        <a:ln>
                          <a:noFill/>
                        </a:ln>
                        <a:solidFill>
                          <a:srgbClr val="003399"/>
                        </a:solidFill>
                        <a:effectLst/>
                        <a:latin typeface="Arial" charset="0"/>
                      </a:endParaRPr>
                    </a:p>
                  </a:txBody>
                  <a:tcPr marL="0" marR="0" marT="0" marB="0" anchor="b" horzOverflow="overflow">
                    <a:lnL>
                      <a:noFill/>
                    </a:lnL>
                    <a:lnR>
                      <a:noFill/>
                    </a:lnR>
                    <a:lnT>
                      <a:noFill/>
                    </a:lnT>
                    <a:lnB>
                      <a:noFill/>
                    </a:lnB>
                    <a:lnTlToBr>
                      <a:noFill/>
                    </a:lnTlToBr>
                    <a:lnBlToTr>
                      <a:noFill/>
                    </a:lnBlToTr>
                    <a:noFill/>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r>
              <a:tr h="0">
                <a:tc gridSpan="7">
                  <a:txBody>
                    <a:bodyPr/>
                    <a:lstStyle/>
                    <a:p>
                      <a:pPr marL="342900" marR="0" lvl="0" indent="-342900" algn="l" defTabSz="914400" rtl="0" eaLnBrk="1" fontAlgn="b" latinLnBrk="0" hangingPunct="1">
                        <a:lnSpc>
                          <a:spcPct val="100000"/>
                        </a:lnSpc>
                        <a:spcBef>
                          <a:spcPct val="0"/>
                        </a:spcBef>
                        <a:spcAft>
                          <a:spcPct val="0"/>
                        </a:spcAft>
                        <a:buClrTx/>
                        <a:buSzTx/>
                        <a:buFont typeface="Wingdings" pitchFamily="2" charset="2"/>
                        <a:buNone/>
                        <a:tabLst/>
                      </a:pPr>
                      <a:endParaRPr kumimoji="0" lang="it-IT" sz="1500" b="0" i="0" u="none" strike="noStrike" cap="none" normalizeH="0" baseline="0" smtClean="0">
                        <a:ln>
                          <a:noFill/>
                        </a:ln>
                        <a:solidFill>
                          <a:srgbClr val="003399"/>
                        </a:solidFill>
                        <a:effectLst/>
                        <a:latin typeface="Calibri" pitchFamily="34" charset="0"/>
                      </a:endParaRPr>
                    </a:p>
                  </a:txBody>
                  <a:tcPr marL="0" marR="0" marT="0" marB="0"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r>
              <a:tr h="612775">
                <a:tc>
                  <a:txBody>
                    <a:bodyPr/>
                    <a:lstStyle/>
                    <a:p>
                      <a:pPr marL="342900" marR="0" lvl="0" indent="-342900" algn="l" defTabSz="914400" rtl="0" eaLnBrk="1" fontAlgn="ctr" latinLnBrk="0" hangingPunct="1">
                        <a:lnSpc>
                          <a:spcPct val="100000"/>
                        </a:lnSpc>
                        <a:spcBef>
                          <a:spcPct val="0"/>
                        </a:spcBef>
                        <a:spcAft>
                          <a:spcPct val="0"/>
                        </a:spcAft>
                        <a:buClrTx/>
                        <a:buSzTx/>
                        <a:buFont typeface="Wingdings" pitchFamily="2" charset="2"/>
                        <a:buNone/>
                        <a:tabLst/>
                      </a:pPr>
                      <a:r>
                        <a:rPr kumimoji="0" lang="it-IT" sz="1800" b="1" i="0" u="none" strike="noStrike" cap="none" normalizeH="0" baseline="0" smtClean="0">
                          <a:ln>
                            <a:noFill/>
                          </a:ln>
                          <a:solidFill>
                            <a:srgbClr val="003399"/>
                          </a:solidFill>
                          <a:effectLst/>
                          <a:latin typeface="Calibri" pitchFamily="34" charset="0"/>
                          <a:cs typeface="Times New Roman" pitchFamily="18" charset="0"/>
                        </a:rPr>
                        <a:t> Area Vasta</a:t>
                      </a:r>
                      <a:endParaRPr kumimoji="0" lang="it-IT" sz="1800" b="1" i="0" u="none" strike="noStrike" cap="none" normalizeH="0" baseline="0" smtClean="0">
                        <a:ln>
                          <a:noFill/>
                        </a:ln>
                        <a:solidFill>
                          <a:srgbClr val="003399"/>
                        </a:solidFill>
                        <a:effectLst/>
                        <a:latin typeface="Calibri" pitchFamily="34"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 typeface="Wingdings" pitchFamily="2" charset="2"/>
                        <a:buNone/>
                        <a:tabLst/>
                      </a:pPr>
                      <a:r>
                        <a:rPr kumimoji="0" lang="it-IT" sz="1300" b="1" i="0" u="none" strike="noStrike" cap="none" normalizeH="0" baseline="0" smtClean="0">
                          <a:ln>
                            <a:noFill/>
                          </a:ln>
                          <a:solidFill>
                            <a:srgbClr val="003399"/>
                          </a:solidFill>
                          <a:effectLst/>
                          <a:latin typeface="Calibri" pitchFamily="34" charset="0"/>
                          <a:cs typeface="Times New Roman" pitchFamily="18" charset="0"/>
                        </a:rPr>
                        <a:t>Popolazione</a:t>
                      </a:r>
                    </a:p>
                    <a:p>
                      <a:pPr marL="342900" marR="0" lvl="0" indent="-342900" algn="ctr" defTabSz="914400" rtl="0" eaLnBrk="1" fontAlgn="ctr" latinLnBrk="0" hangingPunct="1">
                        <a:lnSpc>
                          <a:spcPct val="100000"/>
                        </a:lnSpc>
                        <a:spcBef>
                          <a:spcPct val="0"/>
                        </a:spcBef>
                        <a:spcAft>
                          <a:spcPct val="0"/>
                        </a:spcAft>
                        <a:buClrTx/>
                        <a:buSzTx/>
                        <a:buFont typeface="Wingdings" pitchFamily="2" charset="2"/>
                        <a:buNone/>
                        <a:tabLst/>
                      </a:pPr>
                      <a:r>
                        <a:rPr kumimoji="0" lang="it-IT" sz="1300" b="1" i="0" u="none" strike="noStrike" cap="none" normalizeH="0" baseline="0" smtClean="0">
                          <a:ln>
                            <a:noFill/>
                          </a:ln>
                          <a:solidFill>
                            <a:srgbClr val="003399"/>
                          </a:solidFill>
                          <a:effectLst/>
                          <a:latin typeface="Calibri" pitchFamily="34" charset="0"/>
                          <a:cs typeface="Times New Roman" pitchFamily="18" charset="0"/>
                        </a:rPr>
                        <a:t>0-2 anni</a:t>
                      </a:r>
                      <a:endParaRPr kumimoji="0" lang="it-IT" sz="1300" b="1" i="0" u="none" strike="noStrike" cap="none" normalizeH="0" baseline="0" smtClean="0">
                        <a:ln>
                          <a:noFill/>
                        </a:ln>
                        <a:solidFill>
                          <a:srgbClr val="003399"/>
                        </a:solidFill>
                        <a:effectLst/>
                        <a:latin typeface="Calibri" pitchFamily="34"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66FF33"/>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 typeface="Wingdings" pitchFamily="2" charset="2"/>
                        <a:buNone/>
                        <a:tabLst/>
                      </a:pPr>
                      <a:r>
                        <a:rPr kumimoji="0" lang="it-IT" sz="1300" b="1" i="0" u="none" strike="noStrike" cap="none" normalizeH="0" baseline="0" smtClean="0">
                          <a:ln>
                            <a:noFill/>
                          </a:ln>
                          <a:solidFill>
                            <a:srgbClr val="003399"/>
                          </a:solidFill>
                          <a:effectLst/>
                          <a:latin typeface="Calibri" pitchFamily="34" charset="0"/>
                          <a:cs typeface="Times New Roman" pitchFamily="18" charset="0"/>
                        </a:rPr>
                        <a:t>Popolazione</a:t>
                      </a:r>
                    </a:p>
                    <a:p>
                      <a:pPr marL="342900" marR="0" lvl="0" indent="-342900" algn="ctr" defTabSz="914400" rtl="0" eaLnBrk="1" fontAlgn="ctr" latinLnBrk="0" hangingPunct="1">
                        <a:lnSpc>
                          <a:spcPct val="100000"/>
                        </a:lnSpc>
                        <a:spcBef>
                          <a:spcPct val="0"/>
                        </a:spcBef>
                        <a:spcAft>
                          <a:spcPct val="0"/>
                        </a:spcAft>
                        <a:buClrTx/>
                        <a:buSzTx/>
                        <a:buFont typeface="Wingdings" pitchFamily="2" charset="2"/>
                        <a:buNone/>
                        <a:tabLst/>
                      </a:pPr>
                      <a:r>
                        <a:rPr kumimoji="0" lang="it-IT" sz="1300" b="1" i="0" u="none" strike="noStrike" cap="none" normalizeH="0" baseline="0" smtClean="0">
                          <a:ln>
                            <a:noFill/>
                          </a:ln>
                          <a:solidFill>
                            <a:srgbClr val="003399"/>
                          </a:solidFill>
                          <a:effectLst/>
                          <a:latin typeface="Calibri" pitchFamily="34" charset="0"/>
                          <a:cs typeface="Times New Roman" pitchFamily="18" charset="0"/>
                        </a:rPr>
                        <a:t>0-17 anni</a:t>
                      </a:r>
                      <a:endParaRPr kumimoji="0" lang="it-IT" sz="1300" b="1" i="0" u="none" strike="noStrike" cap="none" normalizeH="0" baseline="0" smtClean="0">
                        <a:ln>
                          <a:noFill/>
                        </a:ln>
                        <a:solidFill>
                          <a:srgbClr val="003399"/>
                        </a:solidFill>
                        <a:effectLst/>
                        <a:latin typeface="Calibri" pitchFamily="34"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66FF33"/>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 typeface="Wingdings" pitchFamily="2" charset="2"/>
                        <a:buNone/>
                        <a:tabLst/>
                      </a:pPr>
                      <a:r>
                        <a:rPr kumimoji="0" lang="it-IT" sz="1300" b="1" i="0" u="none" strike="noStrike" cap="none" normalizeH="0" baseline="0" smtClean="0">
                          <a:ln>
                            <a:noFill/>
                          </a:ln>
                          <a:solidFill>
                            <a:srgbClr val="003399"/>
                          </a:solidFill>
                          <a:effectLst/>
                          <a:latin typeface="Calibri" pitchFamily="34" charset="0"/>
                          <a:cs typeface="Times New Roman" pitchFamily="18" charset="0"/>
                        </a:rPr>
                        <a:t>Popolazione</a:t>
                      </a:r>
                    </a:p>
                    <a:p>
                      <a:pPr marL="342900" marR="0" lvl="0" indent="-342900" algn="ctr" defTabSz="914400" rtl="0" eaLnBrk="1" fontAlgn="ctr" latinLnBrk="0" hangingPunct="1">
                        <a:lnSpc>
                          <a:spcPct val="100000"/>
                        </a:lnSpc>
                        <a:spcBef>
                          <a:spcPct val="0"/>
                        </a:spcBef>
                        <a:spcAft>
                          <a:spcPct val="0"/>
                        </a:spcAft>
                        <a:buClrTx/>
                        <a:buSzTx/>
                        <a:buFont typeface="Wingdings" pitchFamily="2" charset="2"/>
                        <a:buNone/>
                        <a:tabLst/>
                      </a:pPr>
                      <a:r>
                        <a:rPr kumimoji="0" lang="it-IT" sz="1300" b="1" i="0" u="none" strike="noStrike" cap="none" normalizeH="0" baseline="0" smtClean="0">
                          <a:ln>
                            <a:noFill/>
                          </a:ln>
                          <a:solidFill>
                            <a:srgbClr val="003399"/>
                          </a:solidFill>
                          <a:effectLst/>
                          <a:latin typeface="Calibri" pitchFamily="34" charset="0"/>
                          <a:cs typeface="Times New Roman" pitchFamily="18" charset="0"/>
                        </a:rPr>
                        <a:t>18-64 anni</a:t>
                      </a:r>
                      <a:endParaRPr kumimoji="0" lang="it-IT" sz="1300" b="1" i="0" u="none" strike="noStrike" cap="none" normalizeH="0" baseline="0" smtClean="0">
                        <a:ln>
                          <a:noFill/>
                        </a:ln>
                        <a:solidFill>
                          <a:srgbClr val="003399"/>
                        </a:solidFill>
                        <a:effectLst/>
                        <a:latin typeface="Calibri" pitchFamily="34"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 typeface="Wingdings" pitchFamily="2" charset="2"/>
                        <a:buNone/>
                        <a:tabLst/>
                      </a:pPr>
                      <a:r>
                        <a:rPr kumimoji="0" lang="it-IT" sz="1300" b="1" i="0" u="none" strike="noStrike" cap="none" normalizeH="0" baseline="0" smtClean="0">
                          <a:ln>
                            <a:noFill/>
                          </a:ln>
                          <a:solidFill>
                            <a:srgbClr val="003399"/>
                          </a:solidFill>
                          <a:effectLst/>
                          <a:latin typeface="Calibri" pitchFamily="34" charset="0"/>
                          <a:cs typeface="Times New Roman" pitchFamily="18" charset="0"/>
                        </a:rPr>
                        <a:t>Popolazione</a:t>
                      </a:r>
                    </a:p>
                    <a:p>
                      <a:pPr marL="342900" marR="0" lvl="0" indent="-342900" algn="ctr" defTabSz="914400" rtl="0" eaLnBrk="1" fontAlgn="ctr" latinLnBrk="0" hangingPunct="1">
                        <a:lnSpc>
                          <a:spcPct val="100000"/>
                        </a:lnSpc>
                        <a:spcBef>
                          <a:spcPct val="0"/>
                        </a:spcBef>
                        <a:spcAft>
                          <a:spcPct val="0"/>
                        </a:spcAft>
                        <a:buClrTx/>
                        <a:buSzTx/>
                        <a:buFont typeface="Wingdings" pitchFamily="2" charset="2"/>
                        <a:buNone/>
                        <a:tabLst/>
                      </a:pPr>
                      <a:r>
                        <a:rPr kumimoji="0" lang="it-IT" sz="1300" b="1" i="0" u="none" strike="noStrike" cap="none" normalizeH="0" baseline="0" smtClean="0">
                          <a:ln>
                            <a:noFill/>
                          </a:ln>
                          <a:solidFill>
                            <a:srgbClr val="003399"/>
                          </a:solidFill>
                          <a:effectLst/>
                          <a:latin typeface="Calibri" pitchFamily="34" charset="0"/>
                          <a:cs typeface="Times New Roman" pitchFamily="18" charset="0"/>
                        </a:rPr>
                        <a:t>65-84 anni</a:t>
                      </a:r>
                      <a:endParaRPr kumimoji="0" lang="it-IT" sz="1300" b="1" i="0" u="none" strike="noStrike" cap="none" normalizeH="0" baseline="0" smtClean="0">
                        <a:ln>
                          <a:noFill/>
                        </a:ln>
                        <a:solidFill>
                          <a:srgbClr val="003399"/>
                        </a:solidFill>
                        <a:effectLst/>
                        <a:latin typeface="Calibri" pitchFamily="34"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 typeface="Wingdings" pitchFamily="2" charset="2"/>
                        <a:buNone/>
                        <a:tabLst/>
                      </a:pPr>
                      <a:r>
                        <a:rPr kumimoji="0" lang="it-IT" sz="1300" b="1" i="0" u="none" strike="noStrike" cap="none" normalizeH="0" baseline="0" smtClean="0">
                          <a:ln>
                            <a:noFill/>
                          </a:ln>
                          <a:solidFill>
                            <a:srgbClr val="003399"/>
                          </a:solidFill>
                          <a:effectLst/>
                          <a:latin typeface="Calibri" pitchFamily="34" charset="0"/>
                          <a:cs typeface="Times New Roman" pitchFamily="18" charset="0"/>
                        </a:rPr>
                        <a:t>Popolazione</a:t>
                      </a:r>
                    </a:p>
                    <a:p>
                      <a:pPr marL="342900" marR="0" lvl="0" indent="-342900" algn="ctr" defTabSz="914400" rtl="0" eaLnBrk="1" fontAlgn="ctr" latinLnBrk="0" hangingPunct="1">
                        <a:lnSpc>
                          <a:spcPct val="100000"/>
                        </a:lnSpc>
                        <a:spcBef>
                          <a:spcPct val="0"/>
                        </a:spcBef>
                        <a:spcAft>
                          <a:spcPct val="0"/>
                        </a:spcAft>
                        <a:buClrTx/>
                        <a:buSzTx/>
                        <a:buFont typeface="Wingdings" pitchFamily="2" charset="2"/>
                        <a:buNone/>
                        <a:tabLst/>
                      </a:pPr>
                      <a:r>
                        <a:rPr kumimoji="0" lang="it-IT" sz="1300" b="1" i="0" u="none" strike="noStrike" cap="none" normalizeH="0" baseline="0" smtClean="0">
                          <a:ln>
                            <a:noFill/>
                          </a:ln>
                          <a:solidFill>
                            <a:srgbClr val="003399"/>
                          </a:solidFill>
                          <a:effectLst/>
                          <a:latin typeface="Calibri" pitchFamily="34" charset="0"/>
                          <a:cs typeface="Times New Roman" pitchFamily="18" charset="0"/>
                        </a:rPr>
                        <a:t>&gt; 64 anni</a:t>
                      </a:r>
                      <a:endParaRPr kumimoji="0" lang="it-IT" sz="1300" b="1" i="0" u="none" strike="noStrike" cap="none" normalizeH="0" baseline="0" smtClean="0">
                        <a:ln>
                          <a:noFill/>
                        </a:ln>
                        <a:solidFill>
                          <a:srgbClr val="003399"/>
                        </a:solidFill>
                        <a:effectLst/>
                        <a:latin typeface="Calibri" pitchFamily="34"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 typeface="Wingdings" pitchFamily="2" charset="2"/>
                        <a:buNone/>
                        <a:tabLst/>
                      </a:pPr>
                      <a:r>
                        <a:rPr kumimoji="0" lang="it-IT" sz="1300" b="1" i="0" u="none" strike="noStrike" cap="none" normalizeH="0" baseline="0" smtClean="0">
                          <a:ln>
                            <a:noFill/>
                          </a:ln>
                          <a:solidFill>
                            <a:srgbClr val="003399"/>
                          </a:solidFill>
                          <a:effectLst/>
                          <a:latin typeface="Calibri" pitchFamily="34" charset="0"/>
                          <a:cs typeface="Times New Roman" pitchFamily="18" charset="0"/>
                        </a:rPr>
                        <a:t>Totale </a:t>
                      </a:r>
                    </a:p>
                    <a:p>
                      <a:pPr marL="342900" marR="0" lvl="0" indent="-342900" algn="ctr" defTabSz="914400" rtl="0" eaLnBrk="1" fontAlgn="ctr" latinLnBrk="0" hangingPunct="1">
                        <a:lnSpc>
                          <a:spcPct val="100000"/>
                        </a:lnSpc>
                        <a:spcBef>
                          <a:spcPct val="0"/>
                        </a:spcBef>
                        <a:spcAft>
                          <a:spcPct val="0"/>
                        </a:spcAft>
                        <a:buClrTx/>
                        <a:buSzTx/>
                        <a:buFont typeface="Wingdings" pitchFamily="2" charset="2"/>
                        <a:buNone/>
                        <a:tabLst/>
                      </a:pPr>
                      <a:r>
                        <a:rPr kumimoji="0" lang="it-IT" sz="1300" b="1" i="0" u="none" strike="noStrike" cap="none" normalizeH="0" baseline="0" smtClean="0">
                          <a:ln>
                            <a:noFill/>
                          </a:ln>
                          <a:solidFill>
                            <a:srgbClr val="003399"/>
                          </a:solidFill>
                          <a:effectLst/>
                          <a:latin typeface="Calibri" pitchFamily="34" charset="0"/>
                          <a:cs typeface="Times New Roman" pitchFamily="18" charset="0"/>
                        </a:rPr>
                        <a:t>Popolazione</a:t>
                      </a:r>
                      <a:endParaRPr kumimoji="0" lang="it-IT" sz="1300" b="1" i="0" u="none" strike="noStrike" cap="none" normalizeH="0" baseline="0" smtClean="0">
                        <a:ln>
                          <a:noFill/>
                        </a:ln>
                        <a:solidFill>
                          <a:srgbClr val="003399"/>
                        </a:solidFill>
                        <a:effectLst/>
                        <a:latin typeface="Calibri" pitchFamily="34"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406400">
                <a:tc>
                  <a:txBody>
                    <a:bodyPr/>
                    <a:lstStyle/>
                    <a:p>
                      <a:pPr marL="342900" marR="0" lvl="0" indent="-342900" algn="l" defTabSz="914400" rtl="0" eaLnBrk="1" fontAlgn="b" latinLnBrk="0" hangingPunct="1">
                        <a:lnSpc>
                          <a:spcPct val="100000"/>
                        </a:lnSpc>
                        <a:spcBef>
                          <a:spcPct val="0"/>
                        </a:spcBef>
                        <a:spcAft>
                          <a:spcPct val="0"/>
                        </a:spcAft>
                        <a:buClrTx/>
                        <a:buSzTx/>
                        <a:buFont typeface="Wingdings" pitchFamily="2" charset="2"/>
                        <a:buNone/>
                        <a:tabLst/>
                      </a:pPr>
                      <a:r>
                        <a:rPr kumimoji="0" lang="it-IT" sz="1800" b="1" i="0" u="none" strike="noStrike" cap="none" normalizeH="0" baseline="0" smtClean="0">
                          <a:ln>
                            <a:noFill/>
                          </a:ln>
                          <a:solidFill>
                            <a:srgbClr val="003399"/>
                          </a:solidFill>
                          <a:effectLst/>
                          <a:latin typeface="Calibri" pitchFamily="34" charset="0"/>
                          <a:cs typeface="Times New Roman" pitchFamily="18" charset="0"/>
                        </a:rPr>
                        <a:t> AV  Pesaro e Urbino</a:t>
                      </a:r>
                      <a:endParaRPr kumimoji="0" lang="it-IT" sz="1800" b="1" i="0" u="none" strike="noStrike" cap="none" normalizeH="0" baseline="0" smtClean="0">
                        <a:ln>
                          <a:noFill/>
                        </a:ln>
                        <a:solidFill>
                          <a:srgbClr val="003399"/>
                        </a:solidFill>
                        <a:effectLst/>
                        <a:latin typeface="Calibri" pitchFamily="34" charset="0"/>
                      </a:endParaRP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700" b="0" i="0" u="none" strike="noStrike" cap="none" normalizeH="0" baseline="0" smtClean="0">
                          <a:ln>
                            <a:noFill/>
                          </a:ln>
                          <a:solidFill>
                            <a:srgbClr val="003399"/>
                          </a:solidFill>
                          <a:effectLst/>
                          <a:latin typeface="Calibri" pitchFamily="34" charset="0"/>
                        </a:rPr>
                        <a:t>             10.860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700" b="0" i="0" u="none" strike="noStrike" cap="none" normalizeH="0" baseline="0" smtClean="0">
                          <a:ln>
                            <a:noFill/>
                          </a:ln>
                          <a:solidFill>
                            <a:srgbClr val="003399"/>
                          </a:solidFill>
                          <a:effectLst/>
                          <a:latin typeface="Calibri" pitchFamily="34" charset="0"/>
                        </a:rPr>
                        <a:t>           61.812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700" b="0" i="0" u="none" strike="noStrike" cap="none" normalizeH="0" baseline="0" smtClean="0">
                          <a:ln>
                            <a:noFill/>
                          </a:ln>
                          <a:solidFill>
                            <a:srgbClr val="003399"/>
                          </a:solidFill>
                          <a:effectLst/>
                          <a:latin typeface="Calibri" pitchFamily="34" charset="0"/>
                        </a:rPr>
                        <a:t>      238.060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700" b="0" i="0" u="none" strike="noStrike" cap="none" normalizeH="0" baseline="0" smtClean="0">
                          <a:ln>
                            <a:noFill/>
                          </a:ln>
                          <a:solidFill>
                            <a:srgbClr val="003399"/>
                          </a:solidFill>
                          <a:effectLst/>
                          <a:latin typeface="Calibri" pitchFamily="34" charset="0"/>
                        </a:rPr>
                        <a:t>       70.144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700" b="0" i="0" u="none" strike="noStrike" cap="none" normalizeH="0" baseline="0" smtClean="0">
                          <a:ln>
                            <a:noFill/>
                          </a:ln>
                          <a:solidFill>
                            <a:srgbClr val="003399"/>
                          </a:solidFill>
                          <a:effectLst/>
                          <a:latin typeface="Calibri" pitchFamily="34" charset="0"/>
                        </a:rPr>
                        <a:t>           81.858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700" b="0" i="0" u="none" strike="noStrike" cap="none" normalizeH="0" baseline="0" smtClean="0">
                          <a:ln>
                            <a:noFill/>
                          </a:ln>
                          <a:solidFill>
                            <a:srgbClr val="003399"/>
                          </a:solidFill>
                          <a:effectLst/>
                          <a:latin typeface="Calibri" pitchFamily="34" charset="0"/>
                        </a:rPr>
                        <a:t>         381.730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490538">
                <a:tc>
                  <a:txBody>
                    <a:bodyPr/>
                    <a:lstStyle/>
                    <a:p>
                      <a:pPr marL="342900" marR="0" lvl="0" indent="-342900" algn="l" defTabSz="914400" rtl="0" eaLnBrk="1" fontAlgn="b" latinLnBrk="0" hangingPunct="1">
                        <a:lnSpc>
                          <a:spcPct val="100000"/>
                        </a:lnSpc>
                        <a:spcBef>
                          <a:spcPct val="0"/>
                        </a:spcBef>
                        <a:spcAft>
                          <a:spcPct val="0"/>
                        </a:spcAft>
                        <a:buClrTx/>
                        <a:buSzTx/>
                        <a:buFont typeface="Wingdings" pitchFamily="2" charset="2"/>
                        <a:buNone/>
                        <a:tabLst/>
                      </a:pPr>
                      <a:r>
                        <a:rPr kumimoji="0" lang="it-IT" sz="1800" b="1" i="0" u="none" strike="noStrike" cap="none" normalizeH="0" baseline="0" smtClean="0">
                          <a:ln>
                            <a:noFill/>
                          </a:ln>
                          <a:solidFill>
                            <a:srgbClr val="003399"/>
                          </a:solidFill>
                          <a:effectLst/>
                          <a:latin typeface="Calibri" pitchFamily="34" charset="0"/>
                          <a:cs typeface="Times New Roman" pitchFamily="18" charset="0"/>
                        </a:rPr>
                        <a:t> AV  Ancona</a:t>
                      </a:r>
                      <a:endParaRPr kumimoji="0" lang="it-IT" sz="1800" b="1" i="0" u="none" strike="noStrike" cap="none" normalizeH="0" baseline="0" smtClean="0">
                        <a:ln>
                          <a:noFill/>
                        </a:ln>
                        <a:solidFill>
                          <a:srgbClr val="003399"/>
                        </a:solidFill>
                        <a:effectLst/>
                        <a:latin typeface="Calibri" pitchFamily="34" charset="0"/>
                      </a:endParaRP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700" b="0" i="0" u="none" strike="noStrike" cap="none" normalizeH="0" baseline="0" smtClean="0">
                          <a:ln>
                            <a:noFill/>
                          </a:ln>
                          <a:solidFill>
                            <a:srgbClr val="003399"/>
                          </a:solidFill>
                          <a:effectLst/>
                          <a:latin typeface="Calibri" pitchFamily="34" charset="0"/>
                        </a:rPr>
                        <a:t>             13.352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700" b="0" i="0" u="none" strike="noStrike" cap="none" normalizeH="0" baseline="0" smtClean="0">
                          <a:ln>
                            <a:noFill/>
                          </a:ln>
                          <a:solidFill>
                            <a:srgbClr val="003399"/>
                          </a:solidFill>
                          <a:effectLst/>
                          <a:latin typeface="Calibri" pitchFamily="34" charset="0"/>
                        </a:rPr>
                        <a:t>           75.732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700" b="0" i="0" u="none" strike="noStrike" cap="none" normalizeH="0" baseline="0" smtClean="0">
                          <a:ln>
                            <a:noFill/>
                          </a:ln>
                          <a:solidFill>
                            <a:srgbClr val="003399"/>
                          </a:solidFill>
                          <a:effectLst/>
                          <a:latin typeface="Calibri" pitchFamily="34" charset="0"/>
                        </a:rPr>
                        <a:t>      291.893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700" b="0" i="0" u="none" strike="noStrike" cap="none" normalizeH="0" baseline="0" smtClean="0">
                          <a:ln>
                            <a:noFill/>
                          </a:ln>
                          <a:solidFill>
                            <a:srgbClr val="003399"/>
                          </a:solidFill>
                          <a:effectLst/>
                          <a:latin typeface="Calibri" pitchFamily="34" charset="0"/>
                        </a:rPr>
                        <a:t>       92.633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700" b="0" i="0" u="none" strike="noStrike" cap="none" normalizeH="0" baseline="0" smtClean="0">
                          <a:ln>
                            <a:noFill/>
                          </a:ln>
                          <a:solidFill>
                            <a:srgbClr val="003399"/>
                          </a:solidFill>
                          <a:effectLst/>
                          <a:latin typeface="Calibri" pitchFamily="34" charset="0"/>
                        </a:rPr>
                        <a:t>         108.391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700" b="0" i="0" u="none" strike="noStrike" cap="none" normalizeH="0" baseline="0" smtClean="0">
                          <a:ln>
                            <a:noFill/>
                          </a:ln>
                          <a:solidFill>
                            <a:srgbClr val="003399"/>
                          </a:solidFill>
                          <a:effectLst/>
                          <a:latin typeface="Calibri" pitchFamily="34" charset="0"/>
                        </a:rPr>
                        <a:t>         476.016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433388">
                <a:tc>
                  <a:txBody>
                    <a:bodyPr/>
                    <a:lstStyle/>
                    <a:p>
                      <a:pPr marL="342900" marR="0" lvl="0" indent="-342900" algn="l" defTabSz="914400" rtl="0" eaLnBrk="1" fontAlgn="b" latinLnBrk="0" hangingPunct="1">
                        <a:lnSpc>
                          <a:spcPct val="100000"/>
                        </a:lnSpc>
                        <a:spcBef>
                          <a:spcPct val="0"/>
                        </a:spcBef>
                        <a:spcAft>
                          <a:spcPct val="0"/>
                        </a:spcAft>
                        <a:buClrTx/>
                        <a:buSzTx/>
                        <a:buFont typeface="Wingdings" pitchFamily="2" charset="2"/>
                        <a:buNone/>
                        <a:tabLst/>
                      </a:pPr>
                      <a:r>
                        <a:rPr kumimoji="0" lang="it-IT" sz="1800" b="1" i="0" u="none" strike="noStrike" cap="none" normalizeH="0" baseline="0" smtClean="0">
                          <a:ln>
                            <a:noFill/>
                          </a:ln>
                          <a:solidFill>
                            <a:srgbClr val="003399"/>
                          </a:solidFill>
                          <a:effectLst/>
                          <a:latin typeface="Calibri" pitchFamily="34" charset="0"/>
                          <a:cs typeface="Times New Roman" pitchFamily="18" charset="0"/>
                        </a:rPr>
                        <a:t> AV  Macerata</a:t>
                      </a:r>
                      <a:endParaRPr kumimoji="0" lang="it-IT" sz="1800" b="1" i="0" u="none" strike="noStrike" cap="none" normalizeH="0" baseline="0" smtClean="0">
                        <a:ln>
                          <a:noFill/>
                        </a:ln>
                        <a:solidFill>
                          <a:srgbClr val="003399"/>
                        </a:solidFill>
                        <a:effectLst/>
                        <a:latin typeface="Calibri" pitchFamily="34" charset="0"/>
                      </a:endParaRP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700" b="0" i="0" u="none" strike="noStrike" cap="none" normalizeH="0" baseline="0" smtClean="0">
                          <a:ln>
                            <a:noFill/>
                          </a:ln>
                          <a:solidFill>
                            <a:srgbClr val="003399"/>
                          </a:solidFill>
                          <a:effectLst/>
                          <a:latin typeface="Calibri" pitchFamily="34" charset="0"/>
                        </a:rPr>
                        <a:t>               8.679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700" b="0" i="0" u="none" strike="noStrike" cap="none" normalizeH="0" baseline="0" smtClean="0">
                          <a:ln>
                            <a:noFill/>
                          </a:ln>
                          <a:solidFill>
                            <a:srgbClr val="003399"/>
                          </a:solidFill>
                          <a:effectLst/>
                          <a:latin typeface="Calibri" pitchFamily="34" charset="0"/>
                        </a:rPr>
                        <a:t>           51.225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700" b="0" i="0" u="none" strike="noStrike" cap="none" normalizeH="0" baseline="0" smtClean="0">
                          <a:ln>
                            <a:noFill/>
                          </a:ln>
                          <a:solidFill>
                            <a:srgbClr val="003399"/>
                          </a:solidFill>
                          <a:effectLst/>
                          <a:latin typeface="Calibri" pitchFamily="34" charset="0"/>
                        </a:rPr>
                        <a:t>      197.164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700" b="0" i="0" u="none" strike="noStrike" cap="none" normalizeH="0" baseline="0" smtClean="0">
                          <a:ln>
                            <a:noFill/>
                          </a:ln>
                          <a:solidFill>
                            <a:srgbClr val="003399"/>
                          </a:solidFill>
                          <a:effectLst/>
                          <a:latin typeface="Calibri" pitchFamily="34" charset="0"/>
                        </a:rPr>
                        <a:t>       63.364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700" b="0" i="0" u="none" strike="noStrike" cap="none" normalizeH="0" baseline="0" smtClean="0">
                          <a:ln>
                            <a:noFill/>
                          </a:ln>
                          <a:solidFill>
                            <a:srgbClr val="003399"/>
                          </a:solidFill>
                          <a:effectLst/>
                          <a:latin typeface="Calibri" pitchFamily="34" charset="0"/>
                        </a:rPr>
                        <a:t>           74.109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700" b="0" i="0" u="none" strike="noStrike" cap="none" normalizeH="0" baseline="0" smtClean="0">
                          <a:ln>
                            <a:noFill/>
                          </a:ln>
                          <a:solidFill>
                            <a:srgbClr val="003399"/>
                          </a:solidFill>
                          <a:effectLst/>
                          <a:latin typeface="Calibri" pitchFamily="34" charset="0"/>
                        </a:rPr>
                        <a:t>         322.498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461963">
                <a:tc>
                  <a:txBody>
                    <a:bodyPr/>
                    <a:lstStyle/>
                    <a:p>
                      <a:pPr marL="342900" marR="0" lvl="0" indent="-342900" algn="l" defTabSz="914400" rtl="0" eaLnBrk="1" fontAlgn="b" latinLnBrk="0" hangingPunct="1">
                        <a:lnSpc>
                          <a:spcPct val="100000"/>
                        </a:lnSpc>
                        <a:spcBef>
                          <a:spcPct val="0"/>
                        </a:spcBef>
                        <a:spcAft>
                          <a:spcPct val="0"/>
                        </a:spcAft>
                        <a:buClrTx/>
                        <a:buSzTx/>
                        <a:buFont typeface="Wingdings" pitchFamily="2" charset="2"/>
                        <a:buNone/>
                        <a:tabLst/>
                      </a:pPr>
                      <a:r>
                        <a:rPr kumimoji="0" lang="it-IT" sz="1800" b="1" i="0" u="none" strike="noStrike" cap="none" normalizeH="0" baseline="0" smtClean="0">
                          <a:ln>
                            <a:noFill/>
                          </a:ln>
                          <a:solidFill>
                            <a:srgbClr val="003399"/>
                          </a:solidFill>
                          <a:effectLst/>
                          <a:latin typeface="Calibri" pitchFamily="34" charset="0"/>
                          <a:cs typeface="Times New Roman" pitchFamily="18" charset="0"/>
                        </a:rPr>
                        <a:t> AV  Ascoli Piceno Fermo</a:t>
                      </a:r>
                      <a:endParaRPr kumimoji="0" lang="it-IT" sz="1800" b="1" i="0" u="none" strike="noStrike" cap="none" normalizeH="0" baseline="0" smtClean="0">
                        <a:ln>
                          <a:noFill/>
                        </a:ln>
                        <a:solidFill>
                          <a:srgbClr val="003399"/>
                        </a:solidFill>
                        <a:effectLst/>
                        <a:latin typeface="Calibri" pitchFamily="34" charset="0"/>
                      </a:endParaRP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700" b="0" i="0" u="none" strike="noStrike" cap="none" normalizeH="0" baseline="0" smtClean="0">
                          <a:ln>
                            <a:noFill/>
                          </a:ln>
                          <a:solidFill>
                            <a:srgbClr val="003399"/>
                          </a:solidFill>
                          <a:effectLst/>
                          <a:latin typeface="Calibri" pitchFamily="34" charset="0"/>
                        </a:rPr>
                        <a:t>               9.937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700" b="0" i="0" u="none" strike="noStrike" cap="none" normalizeH="0" baseline="0" smtClean="0">
                          <a:ln>
                            <a:noFill/>
                          </a:ln>
                          <a:solidFill>
                            <a:srgbClr val="003399"/>
                          </a:solidFill>
                          <a:effectLst/>
                          <a:latin typeface="Calibri" pitchFamily="34" charset="0"/>
                        </a:rPr>
                        <a:t>           61.441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700" b="0" i="0" u="none" strike="noStrike" cap="none" normalizeH="0" baseline="0" smtClean="0">
                          <a:ln>
                            <a:noFill/>
                          </a:ln>
                          <a:solidFill>
                            <a:srgbClr val="003399"/>
                          </a:solidFill>
                          <a:effectLst/>
                          <a:latin typeface="Calibri" pitchFamily="34" charset="0"/>
                        </a:rPr>
                        <a:t>      239.991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700" b="0" i="0" u="none" strike="noStrike" cap="none" normalizeH="0" baseline="0" smtClean="0">
                          <a:ln>
                            <a:noFill/>
                          </a:ln>
                          <a:solidFill>
                            <a:srgbClr val="003399"/>
                          </a:solidFill>
                          <a:effectLst/>
                          <a:latin typeface="Calibri" pitchFamily="34" charset="0"/>
                        </a:rPr>
                        <a:t>       76.171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700" b="0" i="0" u="none" strike="noStrike" cap="none" normalizeH="0" baseline="0" smtClean="0">
                          <a:ln>
                            <a:noFill/>
                          </a:ln>
                          <a:solidFill>
                            <a:srgbClr val="003399"/>
                          </a:solidFill>
                          <a:effectLst/>
                          <a:latin typeface="Calibri" pitchFamily="34" charset="0"/>
                        </a:rPr>
                        <a:t>           87.902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700" b="0" i="0" u="none" strike="noStrike" cap="none" normalizeH="0" baseline="0" smtClean="0">
                          <a:ln>
                            <a:noFill/>
                          </a:ln>
                          <a:solidFill>
                            <a:srgbClr val="003399"/>
                          </a:solidFill>
                          <a:effectLst/>
                          <a:latin typeface="Calibri" pitchFamily="34" charset="0"/>
                        </a:rPr>
                        <a:t>         389.334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525463">
                <a:tc>
                  <a:txBody>
                    <a:bodyPr/>
                    <a:lstStyle/>
                    <a:p>
                      <a:pPr marL="342900" marR="0" lvl="0" indent="-342900" algn="l" defTabSz="914400" rtl="0" eaLnBrk="1" fontAlgn="b" latinLnBrk="0" hangingPunct="1">
                        <a:lnSpc>
                          <a:spcPct val="100000"/>
                        </a:lnSpc>
                        <a:spcBef>
                          <a:spcPct val="0"/>
                        </a:spcBef>
                        <a:spcAft>
                          <a:spcPct val="0"/>
                        </a:spcAft>
                        <a:buClrTx/>
                        <a:buSzTx/>
                        <a:buFont typeface="Wingdings" pitchFamily="2" charset="2"/>
                        <a:buNone/>
                        <a:tabLst/>
                      </a:pPr>
                      <a:r>
                        <a:rPr kumimoji="0" lang="it-IT" sz="1800" b="1" i="0" u="none" strike="noStrike" cap="none" normalizeH="0" baseline="0" smtClean="0">
                          <a:ln>
                            <a:noFill/>
                          </a:ln>
                          <a:solidFill>
                            <a:srgbClr val="003399"/>
                          </a:solidFill>
                          <a:effectLst/>
                          <a:latin typeface="Calibri" pitchFamily="34" charset="0"/>
                          <a:cs typeface="Times New Roman" pitchFamily="18" charset="0"/>
                        </a:rPr>
                        <a:t> Regione Marche</a:t>
                      </a:r>
                      <a:endParaRPr kumimoji="0" lang="it-IT" sz="1800" b="1" i="0" u="none" strike="noStrike" cap="none" normalizeH="0" baseline="0" smtClean="0">
                        <a:ln>
                          <a:noFill/>
                        </a:ln>
                        <a:solidFill>
                          <a:srgbClr val="003399"/>
                        </a:solidFill>
                        <a:effectLst/>
                        <a:latin typeface="Calibri" pitchFamily="34" charset="0"/>
                      </a:endParaRP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700" b="1" i="0" u="none" strike="noStrike" cap="none" normalizeH="0" baseline="0" smtClean="0">
                          <a:ln>
                            <a:noFill/>
                          </a:ln>
                          <a:solidFill>
                            <a:srgbClr val="FF0000"/>
                          </a:solidFill>
                          <a:effectLst/>
                          <a:latin typeface="Calibri" pitchFamily="34" charset="0"/>
                        </a:rPr>
                        <a:t>             42.828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700" b="1" i="0" u="none" strike="noStrike" cap="none" normalizeH="0" baseline="0" smtClean="0">
                          <a:ln>
                            <a:noFill/>
                          </a:ln>
                          <a:solidFill>
                            <a:srgbClr val="FF0000"/>
                          </a:solidFill>
                          <a:effectLst/>
                          <a:latin typeface="Calibri" pitchFamily="34" charset="0"/>
                        </a:rPr>
                        <a:t>         250.210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700" b="1" i="0" u="none" strike="noStrike" cap="none" normalizeH="0" baseline="0" smtClean="0">
                          <a:ln>
                            <a:noFill/>
                          </a:ln>
                          <a:solidFill>
                            <a:srgbClr val="003399"/>
                          </a:solidFill>
                          <a:effectLst/>
                          <a:latin typeface="Calibri" pitchFamily="34" charset="0"/>
                        </a:rPr>
                        <a:t>      967.108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700" b="1" i="0" u="none" strike="noStrike" cap="none" normalizeH="0" baseline="0" smtClean="0">
                          <a:ln>
                            <a:noFill/>
                          </a:ln>
                          <a:solidFill>
                            <a:srgbClr val="003399"/>
                          </a:solidFill>
                          <a:effectLst/>
                          <a:latin typeface="Calibri" pitchFamily="34" charset="0"/>
                        </a:rPr>
                        <a:t>     302.312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700" b="1" i="0" u="none" strike="noStrike" cap="none" normalizeH="0" baseline="0" smtClean="0">
                          <a:ln>
                            <a:noFill/>
                          </a:ln>
                          <a:solidFill>
                            <a:srgbClr val="003399"/>
                          </a:solidFill>
                          <a:effectLst/>
                          <a:latin typeface="Calibri" pitchFamily="34" charset="0"/>
                        </a:rPr>
                        <a:t>         352.260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700" b="1" i="0" u="none" strike="noStrike" cap="none" normalizeH="0" baseline="0" smtClean="0">
                          <a:ln>
                            <a:noFill/>
                          </a:ln>
                          <a:solidFill>
                            <a:srgbClr val="003399"/>
                          </a:solidFill>
                          <a:effectLst/>
                          <a:latin typeface="Calibri" pitchFamily="34" charset="0"/>
                        </a:rPr>
                        <a:t>      1.569.578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538163">
                <a:tc gridSpan="2">
                  <a:txBody>
                    <a:bodyPr/>
                    <a:lstStyle/>
                    <a:p>
                      <a:pPr marL="342900" marR="0" lvl="0" indent="-342900" algn="l" defTabSz="914400" rtl="0" eaLnBrk="1" fontAlgn="b" latinLnBrk="0" hangingPunct="1">
                        <a:lnSpc>
                          <a:spcPct val="100000"/>
                        </a:lnSpc>
                        <a:spcBef>
                          <a:spcPct val="0"/>
                        </a:spcBef>
                        <a:spcAft>
                          <a:spcPct val="0"/>
                        </a:spcAft>
                        <a:buClrTx/>
                        <a:buSzTx/>
                        <a:buFont typeface="Wingdings" pitchFamily="2" charset="2"/>
                        <a:buNone/>
                        <a:tabLst/>
                      </a:pPr>
                      <a:r>
                        <a:rPr kumimoji="0" lang="it-IT" sz="1100" b="0" i="0" u="none" strike="noStrike" cap="none" normalizeH="0" baseline="0" dirty="0" smtClean="0">
                          <a:ln>
                            <a:noFill/>
                          </a:ln>
                          <a:solidFill>
                            <a:srgbClr val="003399"/>
                          </a:solidFill>
                          <a:effectLst/>
                          <a:latin typeface="Calibri" pitchFamily="34" charset="0"/>
                          <a:cs typeface="Times New Roman" pitchFamily="18" charset="0"/>
                        </a:rPr>
                        <a:t>Fonte: Demo Istat - Demografia in cifre - al 1° gennaio 2009</a:t>
                      </a:r>
                      <a:endParaRPr kumimoji="0" lang="it-IT" sz="1100" b="0" i="0" u="none" strike="noStrike" cap="none" normalizeH="0" baseline="0" dirty="0" smtClean="0">
                        <a:ln>
                          <a:noFill/>
                        </a:ln>
                        <a:solidFill>
                          <a:srgbClr val="003399"/>
                        </a:solidFill>
                        <a:effectLst/>
                        <a:latin typeface="Calibri" pitchFamily="34" charset="0"/>
                      </a:endParaRPr>
                    </a:p>
                  </a:txBody>
                  <a:tcPr marL="0" marR="0" marT="0" marB="0"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hMerge="1">
                  <a:txBody>
                    <a:bodyPr/>
                    <a:lstStyle/>
                    <a:p>
                      <a:endParaRPr lang="it-IT"/>
                    </a:p>
                  </a:txBody>
                  <a:tcPr/>
                </a:tc>
                <a:tc>
                  <a:txBody>
                    <a:bodyPr/>
                    <a:lstStyle/>
                    <a:p>
                      <a:pPr marL="342900" marR="0" lvl="0" indent="-342900" algn="l" defTabSz="914400" rtl="0" eaLnBrk="1" fontAlgn="b" latinLnBrk="0" hangingPunct="1">
                        <a:lnSpc>
                          <a:spcPct val="100000"/>
                        </a:lnSpc>
                        <a:spcBef>
                          <a:spcPct val="0"/>
                        </a:spcBef>
                        <a:spcAft>
                          <a:spcPct val="0"/>
                        </a:spcAft>
                        <a:buClrTx/>
                        <a:buSzTx/>
                        <a:buFont typeface="Wingdings" pitchFamily="2" charset="2"/>
                        <a:buNone/>
                        <a:tabLst/>
                      </a:pPr>
                      <a:r>
                        <a:rPr kumimoji="0" lang="it-IT" sz="1100" b="0" i="0" u="none" strike="noStrike" cap="none" normalizeH="0" baseline="0" smtClean="0">
                          <a:ln>
                            <a:noFill/>
                          </a:ln>
                          <a:solidFill>
                            <a:srgbClr val="003399"/>
                          </a:solidFill>
                          <a:effectLst/>
                          <a:latin typeface="Calibri" pitchFamily="34" charset="0"/>
                          <a:cs typeface="Times New Roman" pitchFamily="18" charset="0"/>
                        </a:rPr>
                        <a:t> </a:t>
                      </a:r>
                      <a:endParaRPr kumimoji="0" lang="it-IT" sz="1100" b="0" i="0" u="none" strike="noStrike" cap="none" normalizeH="0" baseline="0" smtClean="0">
                        <a:ln>
                          <a:noFill/>
                        </a:ln>
                        <a:solidFill>
                          <a:srgbClr val="003399"/>
                        </a:solidFill>
                        <a:effectLst/>
                        <a:latin typeface="Calibri" pitchFamily="34" charset="0"/>
                      </a:endParaRPr>
                    </a:p>
                  </a:txBody>
                  <a:tcPr marL="0" marR="0" marT="0" marB="0"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Tx/>
                        <a:buSzTx/>
                        <a:buFont typeface="Wingdings" pitchFamily="2" charset="2"/>
                        <a:buNone/>
                        <a:tabLst/>
                      </a:pPr>
                      <a:r>
                        <a:rPr kumimoji="0" lang="it-IT" sz="1100" b="0" i="0" u="none" strike="noStrike" cap="none" normalizeH="0" baseline="0" smtClean="0">
                          <a:ln>
                            <a:noFill/>
                          </a:ln>
                          <a:solidFill>
                            <a:srgbClr val="003399"/>
                          </a:solidFill>
                          <a:effectLst/>
                          <a:latin typeface="Calibri" pitchFamily="34" charset="0"/>
                          <a:cs typeface="Times New Roman" pitchFamily="18" charset="0"/>
                        </a:rPr>
                        <a:t> </a:t>
                      </a:r>
                      <a:endParaRPr kumimoji="0" lang="it-IT" sz="1100" b="0" i="0" u="none" strike="noStrike" cap="none" normalizeH="0" baseline="0" smtClean="0">
                        <a:ln>
                          <a:noFill/>
                        </a:ln>
                        <a:solidFill>
                          <a:srgbClr val="003399"/>
                        </a:solidFill>
                        <a:effectLst/>
                        <a:latin typeface="Calibri" pitchFamily="34" charset="0"/>
                      </a:endParaRPr>
                    </a:p>
                  </a:txBody>
                  <a:tcPr marL="0" marR="0" marT="0" marB="0"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Tx/>
                        <a:buSzTx/>
                        <a:buFont typeface="Wingdings" pitchFamily="2" charset="2"/>
                        <a:buNone/>
                        <a:tabLst/>
                      </a:pPr>
                      <a:r>
                        <a:rPr kumimoji="0" lang="it-IT" sz="1100" b="0" i="0" u="none" strike="noStrike" cap="none" normalizeH="0" baseline="0" smtClean="0">
                          <a:ln>
                            <a:noFill/>
                          </a:ln>
                          <a:solidFill>
                            <a:srgbClr val="003399"/>
                          </a:solidFill>
                          <a:effectLst/>
                          <a:latin typeface="Calibri" pitchFamily="34" charset="0"/>
                          <a:cs typeface="Times New Roman" pitchFamily="18" charset="0"/>
                        </a:rPr>
                        <a:t> </a:t>
                      </a:r>
                      <a:endParaRPr kumimoji="0" lang="it-IT" sz="1100" b="0" i="0" u="none" strike="noStrike" cap="none" normalizeH="0" baseline="0" smtClean="0">
                        <a:ln>
                          <a:noFill/>
                        </a:ln>
                        <a:solidFill>
                          <a:srgbClr val="003399"/>
                        </a:solidFill>
                        <a:effectLst/>
                        <a:latin typeface="Calibri" pitchFamily="34" charset="0"/>
                      </a:endParaRPr>
                    </a:p>
                  </a:txBody>
                  <a:tcPr marL="0" marR="0" marT="0" marB="0"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Tx/>
                        <a:buSzTx/>
                        <a:buFont typeface="Wingdings" pitchFamily="2" charset="2"/>
                        <a:buNone/>
                        <a:tabLst/>
                      </a:pPr>
                      <a:r>
                        <a:rPr kumimoji="0" lang="it-IT" sz="1100" b="0" i="0" u="none" strike="noStrike" cap="none" normalizeH="0" baseline="0" smtClean="0">
                          <a:ln>
                            <a:noFill/>
                          </a:ln>
                          <a:solidFill>
                            <a:srgbClr val="003399"/>
                          </a:solidFill>
                          <a:effectLst/>
                          <a:latin typeface="Calibri" pitchFamily="34" charset="0"/>
                          <a:cs typeface="Times New Roman" pitchFamily="18" charset="0"/>
                        </a:rPr>
                        <a:t> </a:t>
                      </a:r>
                      <a:endParaRPr kumimoji="0" lang="it-IT" sz="1100" b="0" i="0" u="none" strike="noStrike" cap="none" normalizeH="0" baseline="0" smtClean="0">
                        <a:ln>
                          <a:noFill/>
                        </a:ln>
                        <a:solidFill>
                          <a:srgbClr val="003399"/>
                        </a:solidFill>
                        <a:effectLst/>
                        <a:latin typeface="Calibri" pitchFamily="34" charset="0"/>
                      </a:endParaRPr>
                    </a:p>
                  </a:txBody>
                  <a:tcPr marL="0" marR="0" marT="0" marB="0"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Tx/>
                        <a:buSzTx/>
                        <a:buFont typeface="Wingdings" pitchFamily="2" charset="2"/>
                        <a:buNone/>
                        <a:tabLst/>
                      </a:pPr>
                      <a:r>
                        <a:rPr kumimoji="0" lang="it-IT" sz="1100" b="0" i="0" u="none" strike="noStrike" cap="none" normalizeH="0" baseline="0" dirty="0" smtClean="0">
                          <a:ln>
                            <a:noFill/>
                          </a:ln>
                          <a:solidFill>
                            <a:srgbClr val="003399"/>
                          </a:solidFill>
                          <a:effectLst/>
                          <a:latin typeface="Calibri" pitchFamily="34" charset="0"/>
                          <a:cs typeface="Times New Roman" pitchFamily="18" charset="0"/>
                        </a:rPr>
                        <a:t> </a:t>
                      </a:r>
                      <a:endParaRPr kumimoji="0" lang="it-IT" sz="1100" b="0" i="0" u="none" strike="noStrike" cap="none" normalizeH="0" baseline="0" dirty="0" smtClean="0">
                        <a:ln>
                          <a:noFill/>
                        </a:ln>
                        <a:solidFill>
                          <a:srgbClr val="003399"/>
                        </a:solidFill>
                        <a:effectLst/>
                        <a:latin typeface="Calibri" pitchFamily="34" charset="0"/>
                      </a:endParaRPr>
                    </a:p>
                  </a:txBody>
                  <a:tcPr marL="0" marR="0" marT="0" marB="0"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92"/>
          <p:cNvSpPr>
            <a:spLocks noGrp="1" noChangeArrowheads="1"/>
          </p:cNvSpPr>
          <p:nvPr>
            <p:ph type="title" idx="4294967295"/>
          </p:nvPr>
        </p:nvSpPr>
        <p:spPr bwMode="auto">
          <a:xfrm>
            <a:off x="179388" y="1214421"/>
            <a:ext cx="8713787" cy="701691"/>
          </a:xfrm>
          <a:prstGeom prst="rect">
            <a:avLst/>
          </a:prstGeom>
          <a:solidFill>
            <a:srgbClr val="FFFFFF"/>
          </a:solidFill>
          <a:ln>
            <a:noFill/>
            <a:miter lim="800000"/>
            <a:headEnd/>
            <a:tailEnd/>
          </a:ln>
        </p:spPr>
        <p:txBody>
          <a:bodyPr anchor="b"/>
          <a:lstStyle/>
          <a:p>
            <a:pPr eaLnBrk="1" hangingPunct="1"/>
            <a:r>
              <a:rPr lang="it-IT" sz="2400" b="1" dirty="0" smtClean="0">
                <a:solidFill>
                  <a:srgbClr val="003399"/>
                </a:solidFill>
                <a:latin typeface="Calibri" pitchFamily="34" charset="0"/>
                <a:cs typeface="Times New Roman" pitchFamily="18" charset="0"/>
              </a:rPr>
              <a:t>Popolazione residente per fascia d'età e per Area Vasta  al 01/</a:t>
            </a:r>
            <a:r>
              <a:rPr lang="it-IT" sz="2400" b="1" dirty="0" err="1" smtClean="0">
                <a:solidFill>
                  <a:srgbClr val="003399"/>
                </a:solidFill>
                <a:latin typeface="Calibri" pitchFamily="34" charset="0"/>
                <a:cs typeface="Times New Roman" pitchFamily="18" charset="0"/>
              </a:rPr>
              <a:t>01</a:t>
            </a:r>
            <a:r>
              <a:rPr lang="it-IT" sz="2400" b="1" dirty="0" smtClean="0">
                <a:solidFill>
                  <a:srgbClr val="003399"/>
                </a:solidFill>
                <a:latin typeface="Calibri" pitchFamily="34" charset="0"/>
                <a:cs typeface="Times New Roman" pitchFamily="18" charset="0"/>
              </a:rPr>
              <a:t>/2009 - (valori percentuali)</a:t>
            </a:r>
          </a:p>
        </p:txBody>
      </p:sp>
      <p:graphicFrame>
        <p:nvGraphicFramePr>
          <p:cNvPr id="15430" name="Group 70"/>
          <p:cNvGraphicFramePr>
            <a:graphicFrameLocks noGrp="1"/>
          </p:cNvGraphicFramePr>
          <p:nvPr>
            <p:ph idx="4294967295"/>
          </p:nvPr>
        </p:nvGraphicFramePr>
        <p:xfrm>
          <a:off x="179388" y="1773238"/>
          <a:ext cx="8713787" cy="5059680"/>
        </p:xfrm>
        <a:graphic>
          <a:graphicData uri="http://schemas.openxmlformats.org/drawingml/2006/table">
            <a:tbl>
              <a:tblPr/>
              <a:tblGrid>
                <a:gridCol w="2663825"/>
                <a:gridCol w="1008062"/>
                <a:gridCol w="1008063"/>
                <a:gridCol w="1008062"/>
                <a:gridCol w="1009650"/>
                <a:gridCol w="1008063"/>
                <a:gridCol w="1008062"/>
              </a:tblGrid>
              <a:tr h="228600">
                <a:tc gridSpan="7">
                  <a:txBody>
                    <a:bodyPr/>
                    <a:lstStyle/>
                    <a:p>
                      <a:pPr marL="342900" marR="0" lvl="0" indent="-342900" algn="l" defTabSz="914400" rtl="0" eaLnBrk="1" fontAlgn="b" latinLnBrk="0" hangingPunct="1">
                        <a:lnSpc>
                          <a:spcPct val="100000"/>
                        </a:lnSpc>
                        <a:spcBef>
                          <a:spcPct val="0"/>
                        </a:spcBef>
                        <a:spcAft>
                          <a:spcPct val="0"/>
                        </a:spcAft>
                        <a:buClrTx/>
                        <a:buSzTx/>
                        <a:buFont typeface="Wingdings" pitchFamily="2" charset="2"/>
                        <a:buNone/>
                        <a:tabLst/>
                      </a:pPr>
                      <a:endParaRPr kumimoji="0" lang="it-IT" sz="1500" b="0" i="0" u="none" strike="noStrike" cap="none" normalizeH="0" baseline="0" dirty="0" smtClean="0">
                        <a:ln>
                          <a:noFill/>
                        </a:ln>
                        <a:solidFill>
                          <a:srgbClr val="003399"/>
                        </a:solidFill>
                        <a:effectLst/>
                        <a:latin typeface="Calibri" pitchFamily="34" charset="0"/>
                      </a:endParaRPr>
                    </a:p>
                  </a:txBody>
                  <a:tcPr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r>
              <a:tr h="1184275">
                <a:tc>
                  <a:txBody>
                    <a:bodyPr/>
                    <a:lstStyle/>
                    <a:p>
                      <a:pPr marL="342900" marR="0" lvl="0" indent="-342900" algn="l" defTabSz="914400" rtl="0" eaLnBrk="1" fontAlgn="ctr"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003399"/>
                          </a:solidFill>
                          <a:effectLst/>
                          <a:latin typeface="Calibri" pitchFamily="34" charset="0"/>
                          <a:cs typeface="Times New Roman" pitchFamily="18" charset="0"/>
                        </a:rPr>
                        <a:t>Area Vasta</a:t>
                      </a:r>
                      <a:endParaRPr kumimoji="0" lang="it-IT" sz="2200" b="1" i="0" u="none" strike="noStrike" cap="none" normalizeH="0" baseline="0" smtClean="0">
                        <a:ln>
                          <a:noFill/>
                        </a:ln>
                        <a:solidFill>
                          <a:srgbClr val="003399"/>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 typeface="Wingdings" pitchFamily="2" charset="2"/>
                        <a:buNone/>
                        <a:tabLst/>
                      </a:pPr>
                      <a:r>
                        <a:rPr kumimoji="0" lang="it-IT" sz="1200" b="1" i="0" u="none" strike="noStrike" cap="none" normalizeH="0" baseline="0" dirty="0" smtClean="0">
                          <a:ln>
                            <a:noFill/>
                          </a:ln>
                          <a:solidFill>
                            <a:srgbClr val="003399"/>
                          </a:solidFill>
                          <a:effectLst/>
                          <a:latin typeface="Calibri" pitchFamily="34" charset="0"/>
                          <a:cs typeface="Times New Roman" pitchFamily="18" charset="0"/>
                        </a:rPr>
                        <a:t>Popolazione</a:t>
                      </a:r>
                      <a:br>
                        <a:rPr kumimoji="0" lang="it-IT" sz="1200" b="1" i="0" u="none" strike="noStrike" cap="none" normalizeH="0" baseline="0" dirty="0" smtClean="0">
                          <a:ln>
                            <a:noFill/>
                          </a:ln>
                          <a:solidFill>
                            <a:srgbClr val="003399"/>
                          </a:solidFill>
                          <a:effectLst/>
                          <a:latin typeface="Calibri" pitchFamily="34" charset="0"/>
                          <a:cs typeface="Times New Roman" pitchFamily="18" charset="0"/>
                        </a:rPr>
                      </a:br>
                      <a:endParaRPr kumimoji="0" lang="it-IT" sz="1200" b="1" i="0" u="none" strike="noStrike" cap="none" normalizeH="0" baseline="0" dirty="0" smtClean="0">
                        <a:ln>
                          <a:noFill/>
                        </a:ln>
                        <a:solidFill>
                          <a:srgbClr val="003399"/>
                        </a:solidFill>
                        <a:effectLst/>
                        <a:latin typeface="Calibri" pitchFamily="34" charset="0"/>
                        <a:cs typeface="Times New Roman" pitchFamily="18" charset="0"/>
                      </a:endParaRPr>
                    </a:p>
                    <a:p>
                      <a:pPr marL="342900" marR="0" lvl="0" indent="-342900" algn="ctr" defTabSz="914400" rtl="0" eaLnBrk="1" fontAlgn="ctr" latinLnBrk="0" hangingPunct="1">
                        <a:lnSpc>
                          <a:spcPct val="100000"/>
                        </a:lnSpc>
                        <a:spcBef>
                          <a:spcPct val="0"/>
                        </a:spcBef>
                        <a:spcAft>
                          <a:spcPct val="0"/>
                        </a:spcAft>
                        <a:buClrTx/>
                        <a:buSzTx/>
                        <a:buFont typeface="Wingdings" pitchFamily="2" charset="2"/>
                        <a:buNone/>
                        <a:tabLst/>
                      </a:pPr>
                      <a:r>
                        <a:rPr kumimoji="0" lang="it-IT" sz="1200" b="1" i="0" u="none" strike="noStrike" cap="none" normalizeH="0" baseline="0" dirty="0" smtClean="0">
                          <a:ln>
                            <a:noFill/>
                          </a:ln>
                          <a:solidFill>
                            <a:srgbClr val="003399"/>
                          </a:solidFill>
                          <a:effectLst/>
                          <a:latin typeface="Calibri" pitchFamily="34" charset="0"/>
                          <a:cs typeface="Times New Roman" pitchFamily="18" charset="0"/>
                        </a:rPr>
                        <a:t>0-2 anni</a:t>
                      </a:r>
                      <a:endParaRPr kumimoji="0" lang="it-IT" sz="1200" b="1" i="0" u="none" strike="noStrike" cap="none" normalizeH="0" baseline="0" dirty="0" smtClean="0">
                        <a:ln>
                          <a:noFill/>
                        </a:ln>
                        <a:solidFill>
                          <a:srgbClr val="003399"/>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66FF33"/>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 typeface="Wingdings" pitchFamily="2" charset="2"/>
                        <a:buNone/>
                        <a:tabLst/>
                      </a:pPr>
                      <a:r>
                        <a:rPr kumimoji="0" lang="it-IT" sz="1200" b="1" i="0" u="none" strike="noStrike" cap="none" normalizeH="0" baseline="0" dirty="0" smtClean="0">
                          <a:ln>
                            <a:noFill/>
                          </a:ln>
                          <a:solidFill>
                            <a:srgbClr val="003399"/>
                          </a:solidFill>
                          <a:effectLst/>
                          <a:latin typeface="Calibri" pitchFamily="34" charset="0"/>
                          <a:cs typeface="Times New Roman" pitchFamily="18" charset="0"/>
                        </a:rPr>
                        <a:t>Popolazione</a:t>
                      </a:r>
                      <a:br>
                        <a:rPr kumimoji="0" lang="it-IT" sz="1200" b="1" i="0" u="none" strike="noStrike" cap="none" normalizeH="0" baseline="0" dirty="0" smtClean="0">
                          <a:ln>
                            <a:noFill/>
                          </a:ln>
                          <a:solidFill>
                            <a:srgbClr val="003399"/>
                          </a:solidFill>
                          <a:effectLst/>
                          <a:latin typeface="Calibri" pitchFamily="34" charset="0"/>
                          <a:cs typeface="Times New Roman" pitchFamily="18" charset="0"/>
                        </a:rPr>
                      </a:br>
                      <a:endParaRPr kumimoji="0" lang="it-IT" sz="1200" b="1" i="0" u="none" strike="noStrike" cap="none" normalizeH="0" baseline="0" dirty="0" smtClean="0">
                        <a:ln>
                          <a:noFill/>
                        </a:ln>
                        <a:solidFill>
                          <a:srgbClr val="003399"/>
                        </a:solidFill>
                        <a:effectLst/>
                        <a:latin typeface="Calibri" pitchFamily="34" charset="0"/>
                        <a:cs typeface="Times New Roman" pitchFamily="18" charset="0"/>
                      </a:endParaRPr>
                    </a:p>
                    <a:p>
                      <a:pPr marL="342900" marR="0" lvl="0" indent="-342900" algn="ctr" defTabSz="914400" rtl="0" eaLnBrk="1" fontAlgn="ctr" latinLnBrk="0" hangingPunct="1">
                        <a:lnSpc>
                          <a:spcPct val="100000"/>
                        </a:lnSpc>
                        <a:spcBef>
                          <a:spcPct val="0"/>
                        </a:spcBef>
                        <a:spcAft>
                          <a:spcPct val="0"/>
                        </a:spcAft>
                        <a:buClrTx/>
                        <a:buSzTx/>
                        <a:buFont typeface="Wingdings" pitchFamily="2" charset="2"/>
                        <a:buNone/>
                        <a:tabLst/>
                      </a:pPr>
                      <a:r>
                        <a:rPr kumimoji="0" lang="it-IT" sz="1200" b="1" i="0" u="none" strike="noStrike" cap="none" normalizeH="0" baseline="0" dirty="0" smtClean="0">
                          <a:ln>
                            <a:noFill/>
                          </a:ln>
                          <a:solidFill>
                            <a:srgbClr val="003399"/>
                          </a:solidFill>
                          <a:effectLst/>
                          <a:latin typeface="Calibri" pitchFamily="34" charset="0"/>
                          <a:cs typeface="Times New Roman" pitchFamily="18" charset="0"/>
                        </a:rPr>
                        <a:t>0-17 anni</a:t>
                      </a:r>
                      <a:endParaRPr kumimoji="0" lang="it-IT" sz="1200" b="1" i="0" u="none" strike="noStrike" cap="none" normalizeH="0" baseline="0" dirty="0" smtClean="0">
                        <a:ln>
                          <a:noFill/>
                        </a:ln>
                        <a:solidFill>
                          <a:srgbClr val="003399"/>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66FF33"/>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 typeface="Wingdings" pitchFamily="2" charset="2"/>
                        <a:buNone/>
                        <a:tabLst/>
                      </a:pPr>
                      <a:r>
                        <a:rPr kumimoji="0" lang="it-IT" sz="1200" b="1" i="0" u="none" strike="noStrike" cap="none" normalizeH="0" baseline="0" dirty="0" smtClean="0">
                          <a:ln>
                            <a:noFill/>
                          </a:ln>
                          <a:solidFill>
                            <a:srgbClr val="003399"/>
                          </a:solidFill>
                          <a:effectLst/>
                          <a:latin typeface="Calibri" pitchFamily="34" charset="0"/>
                          <a:cs typeface="Times New Roman" pitchFamily="18" charset="0"/>
                        </a:rPr>
                        <a:t>Popolazione</a:t>
                      </a:r>
                      <a:br>
                        <a:rPr kumimoji="0" lang="it-IT" sz="1200" b="1" i="0" u="none" strike="noStrike" cap="none" normalizeH="0" baseline="0" dirty="0" smtClean="0">
                          <a:ln>
                            <a:noFill/>
                          </a:ln>
                          <a:solidFill>
                            <a:srgbClr val="003399"/>
                          </a:solidFill>
                          <a:effectLst/>
                          <a:latin typeface="Calibri" pitchFamily="34" charset="0"/>
                          <a:cs typeface="Times New Roman" pitchFamily="18" charset="0"/>
                        </a:rPr>
                      </a:br>
                      <a:endParaRPr kumimoji="0" lang="it-IT" sz="1200" b="1" i="0" u="none" strike="noStrike" cap="none" normalizeH="0" baseline="0" dirty="0" smtClean="0">
                        <a:ln>
                          <a:noFill/>
                        </a:ln>
                        <a:solidFill>
                          <a:srgbClr val="003399"/>
                        </a:solidFill>
                        <a:effectLst/>
                        <a:latin typeface="Calibri" pitchFamily="34" charset="0"/>
                        <a:cs typeface="Times New Roman" pitchFamily="18" charset="0"/>
                      </a:endParaRPr>
                    </a:p>
                    <a:p>
                      <a:pPr marL="342900" marR="0" lvl="0" indent="-342900" algn="ctr" defTabSz="914400" rtl="0" eaLnBrk="1" fontAlgn="ctr" latinLnBrk="0" hangingPunct="1">
                        <a:lnSpc>
                          <a:spcPct val="100000"/>
                        </a:lnSpc>
                        <a:spcBef>
                          <a:spcPct val="0"/>
                        </a:spcBef>
                        <a:spcAft>
                          <a:spcPct val="0"/>
                        </a:spcAft>
                        <a:buClrTx/>
                        <a:buSzTx/>
                        <a:buFont typeface="Wingdings" pitchFamily="2" charset="2"/>
                        <a:buNone/>
                        <a:tabLst/>
                      </a:pPr>
                      <a:r>
                        <a:rPr kumimoji="0" lang="it-IT" sz="1200" b="1" i="0" u="none" strike="noStrike" cap="none" normalizeH="0" baseline="0" dirty="0" smtClean="0">
                          <a:ln>
                            <a:noFill/>
                          </a:ln>
                          <a:solidFill>
                            <a:srgbClr val="003399"/>
                          </a:solidFill>
                          <a:effectLst/>
                          <a:latin typeface="Calibri" pitchFamily="34" charset="0"/>
                          <a:cs typeface="Times New Roman" pitchFamily="18" charset="0"/>
                        </a:rPr>
                        <a:t>18-64 anni</a:t>
                      </a:r>
                      <a:endParaRPr kumimoji="0" lang="it-IT" sz="1200" b="1" i="0" u="none" strike="noStrike" cap="none" normalizeH="0" baseline="0" dirty="0" smtClean="0">
                        <a:ln>
                          <a:noFill/>
                        </a:ln>
                        <a:solidFill>
                          <a:srgbClr val="003399"/>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 typeface="Wingdings" pitchFamily="2" charset="2"/>
                        <a:buNone/>
                        <a:tabLst/>
                      </a:pPr>
                      <a:r>
                        <a:rPr kumimoji="0" lang="it-IT" sz="1200" b="1" i="0" u="none" strike="noStrike" cap="none" normalizeH="0" baseline="0" dirty="0" smtClean="0">
                          <a:ln>
                            <a:noFill/>
                          </a:ln>
                          <a:solidFill>
                            <a:srgbClr val="003399"/>
                          </a:solidFill>
                          <a:effectLst/>
                          <a:latin typeface="Calibri" pitchFamily="34" charset="0"/>
                          <a:cs typeface="Times New Roman" pitchFamily="18" charset="0"/>
                        </a:rPr>
                        <a:t>Popolazione</a:t>
                      </a:r>
                      <a:br>
                        <a:rPr kumimoji="0" lang="it-IT" sz="1200" b="1" i="0" u="none" strike="noStrike" cap="none" normalizeH="0" baseline="0" dirty="0" smtClean="0">
                          <a:ln>
                            <a:noFill/>
                          </a:ln>
                          <a:solidFill>
                            <a:srgbClr val="003399"/>
                          </a:solidFill>
                          <a:effectLst/>
                          <a:latin typeface="Calibri" pitchFamily="34" charset="0"/>
                          <a:cs typeface="Times New Roman" pitchFamily="18" charset="0"/>
                        </a:rPr>
                      </a:br>
                      <a:endParaRPr kumimoji="0" lang="it-IT" sz="1200" b="1" i="0" u="none" strike="noStrike" cap="none" normalizeH="0" baseline="0" dirty="0" smtClean="0">
                        <a:ln>
                          <a:noFill/>
                        </a:ln>
                        <a:solidFill>
                          <a:srgbClr val="003399"/>
                        </a:solidFill>
                        <a:effectLst/>
                        <a:latin typeface="Calibri" pitchFamily="34" charset="0"/>
                        <a:cs typeface="Times New Roman" pitchFamily="18" charset="0"/>
                      </a:endParaRPr>
                    </a:p>
                    <a:p>
                      <a:pPr marL="342900" marR="0" lvl="0" indent="-342900" algn="ctr" defTabSz="914400" rtl="0" eaLnBrk="1" fontAlgn="ctr" latinLnBrk="0" hangingPunct="1">
                        <a:lnSpc>
                          <a:spcPct val="100000"/>
                        </a:lnSpc>
                        <a:spcBef>
                          <a:spcPct val="0"/>
                        </a:spcBef>
                        <a:spcAft>
                          <a:spcPct val="0"/>
                        </a:spcAft>
                        <a:buClrTx/>
                        <a:buSzTx/>
                        <a:buFont typeface="Wingdings" pitchFamily="2" charset="2"/>
                        <a:buNone/>
                        <a:tabLst/>
                      </a:pPr>
                      <a:r>
                        <a:rPr kumimoji="0" lang="it-IT" sz="1200" b="1" i="0" u="none" strike="noStrike" cap="none" normalizeH="0" baseline="0" dirty="0" smtClean="0">
                          <a:ln>
                            <a:noFill/>
                          </a:ln>
                          <a:solidFill>
                            <a:srgbClr val="003399"/>
                          </a:solidFill>
                          <a:effectLst/>
                          <a:latin typeface="Calibri" pitchFamily="34" charset="0"/>
                          <a:cs typeface="Times New Roman" pitchFamily="18" charset="0"/>
                        </a:rPr>
                        <a:t>65-84 anni</a:t>
                      </a:r>
                      <a:endParaRPr kumimoji="0" lang="it-IT" sz="1200" b="1" i="0" u="none" strike="noStrike" cap="none" normalizeH="0" baseline="0" dirty="0" smtClean="0">
                        <a:ln>
                          <a:noFill/>
                        </a:ln>
                        <a:solidFill>
                          <a:srgbClr val="003399"/>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 typeface="Wingdings" pitchFamily="2" charset="2"/>
                        <a:buNone/>
                        <a:tabLst/>
                      </a:pPr>
                      <a:r>
                        <a:rPr kumimoji="0" lang="it-IT" sz="1200" b="1" i="0" u="none" strike="noStrike" cap="none" normalizeH="0" baseline="0" dirty="0" smtClean="0">
                          <a:ln>
                            <a:noFill/>
                          </a:ln>
                          <a:solidFill>
                            <a:srgbClr val="003399"/>
                          </a:solidFill>
                          <a:effectLst/>
                          <a:latin typeface="Calibri" pitchFamily="34" charset="0"/>
                          <a:cs typeface="Times New Roman" pitchFamily="18" charset="0"/>
                        </a:rPr>
                        <a:t>Popolazione</a:t>
                      </a:r>
                      <a:br>
                        <a:rPr kumimoji="0" lang="it-IT" sz="1200" b="1" i="0" u="none" strike="noStrike" cap="none" normalizeH="0" baseline="0" dirty="0" smtClean="0">
                          <a:ln>
                            <a:noFill/>
                          </a:ln>
                          <a:solidFill>
                            <a:srgbClr val="003399"/>
                          </a:solidFill>
                          <a:effectLst/>
                          <a:latin typeface="Calibri" pitchFamily="34" charset="0"/>
                          <a:cs typeface="Times New Roman" pitchFamily="18" charset="0"/>
                        </a:rPr>
                      </a:br>
                      <a:endParaRPr kumimoji="0" lang="it-IT" sz="1200" b="1" i="0" u="none" strike="noStrike" cap="none" normalizeH="0" baseline="0" dirty="0" smtClean="0">
                        <a:ln>
                          <a:noFill/>
                        </a:ln>
                        <a:solidFill>
                          <a:srgbClr val="003399"/>
                        </a:solidFill>
                        <a:effectLst/>
                        <a:latin typeface="Calibri" pitchFamily="34" charset="0"/>
                        <a:cs typeface="Times New Roman" pitchFamily="18" charset="0"/>
                      </a:endParaRPr>
                    </a:p>
                    <a:p>
                      <a:pPr marL="342900" marR="0" lvl="0" indent="-342900" algn="ctr" defTabSz="914400" rtl="0" eaLnBrk="1" fontAlgn="ctr" latinLnBrk="0" hangingPunct="1">
                        <a:lnSpc>
                          <a:spcPct val="100000"/>
                        </a:lnSpc>
                        <a:spcBef>
                          <a:spcPct val="0"/>
                        </a:spcBef>
                        <a:spcAft>
                          <a:spcPct val="0"/>
                        </a:spcAft>
                        <a:buClrTx/>
                        <a:buSzTx/>
                        <a:buFont typeface="Wingdings" pitchFamily="2" charset="2"/>
                        <a:buNone/>
                        <a:tabLst/>
                      </a:pPr>
                      <a:r>
                        <a:rPr kumimoji="0" lang="it-IT" sz="1200" b="1" i="0" u="none" strike="noStrike" cap="none" normalizeH="0" baseline="0" dirty="0" smtClean="0">
                          <a:ln>
                            <a:noFill/>
                          </a:ln>
                          <a:solidFill>
                            <a:srgbClr val="003399"/>
                          </a:solidFill>
                          <a:effectLst/>
                          <a:latin typeface="Calibri" pitchFamily="34" charset="0"/>
                          <a:cs typeface="Times New Roman" pitchFamily="18" charset="0"/>
                        </a:rPr>
                        <a:t>&gt;64 anni</a:t>
                      </a:r>
                      <a:endParaRPr kumimoji="0" lang="it-IT" sz="1200" b="1" i="0" u="none" strike="noStrike" cap="none" normalizeH="0" baseline="0" dirty="0" smtClean="0">
                        <a:ln>
                          <a:noFill/>
                        </a:ln>
                        <a:solidFill>
                          <a:srgbClr val="003399"/>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 typeface="Wingdings" pitchFamily="2" charset="2"/>
                        <a:buNone/>
                        <a:tabLst/>
                      </a:pPr>
                      <a:r>
                        <a:rPr kumimoji="0" lang="it-IT" sz="1200" b="1" i="0" u="none" strike="noStrike" cap="none" normalizeH="0" baseline="0" dirty="0" smtClean="0">
                          <a:ln>
                            <a:noFill/>
                          </a:ln>
                          <a:solidFill>
                            <a:srgbClr val="003399"/>
                          </a:solidFill>
                          <a:effectLst/>
                          <a:latin typeface="Calibri" pitchFamily="34" charset="0"/>
                          <a:cs typeface="Times New Roman" pitchFamily="18" charset="0"/>
                        </a:rPr>
                        <a:t>Totale</a:t>
                      </a:r>
                    </a:p>
                    <a:p>
                      <a:pPr marL="342900" marR="0" lvl="0" indent="-342900" algn="ctr" defTabSz="914400" rtl="0" eaLnBrk="1" fontAlgn="ctr" latinLnBrk="0" hangingPunct="1">
                        <a:lnSpc>
                          <a:spcPct val="100000"/>
                        </a:lnSpc>
                        <a:spcBef>
                          <a:spcPct val="0"/>
                        </a:spcBef>
                        <a:spcAft>
                          <a:spcPct val="0"/>
                        </a:spcAft>
                        <a:buClrTx/>
                        <a:buSzTx/>
                        <a:buFont typeface="Wingdings" pitchFamily="2" charset="2"/>
                        <a:buNone/>
                        <a:tabLst/>
                      </a:pPr>
                      <a:r>
                        <a:rPr kumimoji="0" lang="it-IT" sz="1200" b="1" i="0" u="none" strike="noStrike" cap="none" normalizeH="0" baseline="0" dirty="0" smtClean="0">
                          <a:ln>
                            <a:noFill/>
                          </a:ln>
                          <a:solidFill>
                            <a:srgbClr val="003399"/>
                          </a:solidFill>
                          <a:effectLst/>
                          <a:latin typeface="Calibri" pitchFamily="34" charset="0"/>
                          <a:cs typeface="Times New Roman" pitchFamily="18" charset="0"/>
                        </a:rPr>
                        <a:t>Popolazione</a:t>
                      </a:r>
                      <a:endParaRPr kumimoji="0" lang="it-IT" sz="1200" b="1" i="0" u="none" strike="noStrike" cap="none" normalizeH="0" baseline="0" dirty="0" smtClean="0">
                        <a:ln>
                          <a:noFill/>
                        </a:ln>
                        <a:solidFill>
                          <a:srgbClr val="003399"/>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496888">
                <a:tc>
                  <a:txBody>
                    <a:bodyPr/>
                    <a:lstStyle/>
                    <a:p>
                      <a:pPr marL="342900" marR="0" lvl="0" indent="-342900" algn="l"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cs typeface="Times New Roman" pitchFamily="18" charset="0"/>
                        </a:rPr>
                        <a:t>AV  Pesaro e Urbino</a:t>
                      </a:r>
                      <a:endParaRPr kumimoji="0" lang="it-IT" sz="2200" b="0" i="0" u="none" strike="noStrike" cap="none" normalizeH="0" baseline="0" smtClean="0">
                        <a:ln>
                          <a:noFill/>
                        </a:ln>
                        <a:solidFill>
                          <a:srgbClr val="003399"/>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700" b="0" i="0" u="none" strike="noStrike" cap="none" normalizeH="0" baseline="0" smtClean="0">
                          <a:ln>
                            <a:noFill/>
                          </a:ln>
                          <a:solidFill>
                            <a:srgbClr val="003399"/>
                          </a:solidFill>
                          <a:effectLst/>
                          <a:latin typeface="Calibri" pitchFamily="34" charset="0"/>
                        </a:rPr>
                        <a:t>                   2,8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700" b="0" i="0" u="none" strike="noStrike" cap="none" normalizeH="0" baseline="0" smtClean="0">
                          <a:ln>
                            <a:noFill/>
                          </a:ln>
                          <a:solidFill>
                            <a:srgbClr val="003399"/>
                          </a:solidFill>
                          <a:effectLst/>
                          <a:latin typeface="Calibri" pitchFamily="34" charset="0"/>
                        </a:rPr>
                        <a:t>              16,2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700" b="0" i="0" u="none" strike="noStrike" cap="none" normalizeH="0" baseline="0" smtClean="0">
                          <a:ln>
                            <a:noFill/>
                          </a:ln>
                          <a:solidFill>
                            <a:srgbClr val="003399"/>
                          </a:solidFill>
                          <a:effectLst/>
                          <a:latin typeface="Calibri" pitchFamily="34" charset="0"/>
                        </a:rPr>
                        <a:t>           62,4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700" b="0" i="0" u="none" strike="noStrike" cap="none" normalizeH="0" baseline="0" smtClean="0">
                          <a:ln>
                            <a:noFill/>
                          </a:ln>
                          <a:solidFill>
                            <a:srgbClr val="003399"/>
                          </a:solidFill>
                          <a:effectLst/>
                          <a:latin typeface="Calibri" pitchFamily="34" charset="0"/>
                        </a:rPr>
                        <a:t>          18,4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700" b="0" i="0" u="none" strike="noStrike" cap="none" normalizeH="0" baseline="0" smtClean="0">
                          <a:ln>
                            <a:noFill/>
                          </a:ln>
                          <a:solidFill>
                            <a:srgbClr val="003399"/>
                          </a:solidFill>
                          <a:effectLst/>
                          <a:latin typeface="Calibri" pitchFamily="34" charset="0"/>
                        </a:rPr>
                        <a:t>              21,4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700" b="0" i="0" u="none" strike="noStrike" cap="none" normalizeH="0" baseline="0" smtClean="0">
                          <a:ln>
                            <a:noFill/>
                          </a:ln>
                          <a:solidFill>
                            <a:srgbClr val="003399"/>
                          </a:solidFill>
                          <a:effectLst/>
                          <a:latin typeface="Calibri" pitchFamily="34" charset="0"/>
                        </a:rPr>
                        <a:t>             100,0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496888">
                <a:tc>
                  <a:txBody>
                    <a:bodyPr/>
                    <a:lstStyle/>
                    <a:p>
                      <a:pPr marL="342900" marR="0" lvl="0" indent="-342900" algn="l"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cs typeface="Times New Roman" pitchFamily="18" charset="0"/>
                        </a:rPr>
                        <a:t>AV  Ancona</a:t>
                      </a:r>
                      <a:endParaRPr kumimoji="0" lang="it-IT" sz="2200" b="0" i="0" u="none" strike="noStrike" cap="none" normalizeH="0" baseline="0" smtClean="0">
                        <a:ln>
                          <a:noFill/>
                        </a:ln>
                        <a:solidFill>
                          <a:srgbClr val="003399"/>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700" b="0" i="0" u="none" strike="noStrike" cap="none" normalizeH="0" baseline="0" smtClean="0">
                          <a:ln>
                            <a:noFill/>
                          </a:ln>
                          <a:solidFill>
                            <a:srgbClr val="003399"/>
                          </a:solidFill>
                          <a:effectLst/>
                          <a:latin typeface="Calibri" pitchFamily="34" charset="0"/>
                        </a:rPr>
                        <a:t>                   2,8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700" b="0" i="0" u="none" strike="noStrike" cap="none" normalizeH="0" baseline="0" smtClean="0">
                          <a:ln>
                            <a:noFill/>
                          </a:ln>
                          <a:solidFill>
                            <a:srgbClr val="003399"/>
                          </a:solidFill>
                          <a:effectLst/>
                          <a:latin typeface="Calibri" pitchFamily="34" charset="0"/>
                        </a:rPr>
                        <a:t>              15,9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700" b="0" i="0" u="none" strike="noStrike" cap="none" normalizeH="0" baseline="0" smtClean="0">
                          <a:ln>
                            <a:noFill/>
                          </a:ln>
                          <a:solidFill>
                            <a:srgbClr val="003399"/>
                          </a:solidFill>
                          <a:effectLst/>
                          <a:latin typeface="Calibri" pitchFamily="34" charset="0"/>
                        </a:rPr>
                        <a:t>           61,3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700" b="0" i="0" u="none" strike="noStrike" cap="none" normalizeH="0" baseline="0" smtClean="0">
                          <a:ln>
                            <a:noFill/>
                          </a:ln>
                          <a:solidFill>
                            <a:srgbClr val="003399"/>
                          </a:solidFill>
                          <a:effectLst/>
                          <a:latin typeface="Calibri" pitchFamily="34" charset="0"/>
                        </a:rPr>
                        <a:t>          19,5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700" b="0" i="0" u="none" strike="noStrike" cap="none" normalizeH="0" baseline="0" smtClean="0">
                          <a:ln>
                            <a:noFill/>
                          </a:ln>
                          <a:solidFill>
                            <a:srgbClr val="003399"/>
                          </a:solidFill>
                          <a:effectLst/>
                          <a:latin typeface="Calibri" pitchFamily="34" charset="0"/>
                        </a:rPr>
                        <a:t>              22,8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700" b="0" i="0" u="none" strike="noStrike" cap="none" normalizeH="0" baseline="0" smtClean="0">
                          <a:ln>
                            <a:noFill/>
                          </a:ln>
                          <a:solidFill>
                            <a:srgbClr val="003399"/>
                          </a:solidFill>
                          <a:effectLst/>
                          <a:latin typeface="Calibri" pitchFamily="34" charset="0"/>
                        </a:rPr>
                        <a:t>             100,0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496888">
                <a:tc>
                  <a:txBody>
                    <a:bodyPr/>
                    <a:lstStyle/>
                    <a:p>
                      <a:pPr marL="342900" marR="0" lvl="0" indent="-342900" algn="l"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cs typeface="Times New Roman" pitchFamily="18" charset="0"/>
                        </a:rPr>
                        <a:t>AV  Macerata</a:t>
                      </a:r>
                      <a:endParaRPr kumimoji="0" lang="it-IT" sz="2200" b="0" i="0" u="none" strike="noStrike" cap="none" normalizeH="0" baseline="0" smtClean="0">
                        <a:ln>
                          <a:noFill/>
                        </a:ln>
                        <a:solidFill>
                          <a:srgbClr val="003399"/>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700" b="0" i="0" u="none" strike="noStrike" cap="none" normalizeH="0" baseline="0" smtClean="0">
                          <a:ln>
                            <a:noFill/>
                          </a:ln>
                          <a:solidFill>
                            <a:srgbClr val="003399"/>
                          </a:solidFill>
                          <a:effectLst/>
                          <a:latin typeface="Calibri" pitchFamily="34" charset="0"/>
                        </a:rPr>
                        <a:t>                   2,7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700" b="0" i="0" u="none" strike="noStrike" cap="none" normalizeH="0" baseline="0" smtClean="0">
                          <a:ln>
                            <a:noFill/>
                          </a:ln>
                          <a:solidFill>
                            <a:srgbClr val="003399"/>
                          </a:solidFill>
                          <a:effectLst/>
                          <a:latin typeface="Calibri" pitchFamily="34" charset="0"/>
                        </a:rPr>
                        <a:t>              15,9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700" b="0" i="0" u="none" strike="noStrike" cap="none" normalizeH="0" baseline="0" smtClean="0">
                          <a:ln>
                            <a:noFill/>
                          </a:ln>
                          <a:solidFill>
                            <a:srgbClr val="003399"/>
                          </a:solidFill>
                          <a:effectLst/>
                          <a:latin typeface="Calibri" pitchFamily="34" charset="0"/>
                        </a:rPr>
                        <a:t>           61,1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700" b="0" i="0" u="none" strike="noStrike" cap="none" normalizeH="0" baseline="0" smtClean="0">
                          <a:ln>
                            <a:noFill/>
                          </a:ln>
                          <a:solidFill>
                            <a:srgbClr val="003399"/>
                          </a:solidFill>
                          <a:effectLst/>
                          <a:latin typeface="Calibri" pitchFamily="34" charset="0"/>
                        </a:rPr>
                        <a:t>          19,6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700" b="0" i="0" u="none" strike="noStrike" cap="none" normalizeH="0" baseline="0" smtClean="0">
                          <a:ln>
                            <a:noFill/>
                          </a:ln>
                          <a:solidFill>
                            <a:srgbClr val="003399"/>
                          </a:solidFill>
                          <a:effectLst/>
                          <a:latin typeface="Calibri" pitchFamily="34" charset="0"/>
                        </a:rPr>
                        <a:t>              23,0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700" b="0" i="0" u="none" strike="noStrike" cap="none" normalizeH="0" baseline="0" smtClean="0">
                          <a:ln>
                            <a:noFill/>
                          </a:ln>
                          <a:solidFill>
                            <a:srgbClr val="003399"/>
                          </a:solidFill>
                          <a:effectLst/>
                          <a:latin typeface="Calibri" pitchFamily="34" charset="0"/>
                        </a:rPr>
                        <a:t>             100,0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638175">
                <a:tc>
                  <a:txBody>
                    <a:bodyPr/>
                    <a:lstStyle/>
                    <a:p>
                      <a:pPr marL="342900" marR="0" lvl="0" indent="-342900" algn="l"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cs typeface="Times New Roman" pitchFamily="18" charset="0"/>
                        </a:rPr>
                        <a:t>AV Ascoli Piceno Fermo</a:t>
                      </a:r>
                      <a:endParaRPr kumimoji="0" lang="it-IT" sz="2200" b="0" i="0" u="none" strike="noStrike" cap="none" normalizeH="0" baseline="0" smtClean="0">
                        <a:ln>
                          <a:noFill/>
                        </a:ln>
                        <a:solidFill>
                          <a:srgbClr val="003399"/>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700" b="0" i="0" u="none" strike="noStrike" cap="none" normalizeH="0" baseline="0" smtClean="0">
                          <a:ln>
                            <a:noFill/>
                          </a:ln>
                          <a:solidFill>
                            <a:srgbClr val="003399"/>
                          </a:solidFill>
                          <a:effectLst/>
                          <a:latin typeface="Calibri" pitchFamily="34" charset="0"/>
                        </a:rPr>
                        <a:t>                   2,6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700" b="0" i="0" u="none" strike="noStrike" cap="none" normalizeH="0" baseline="0" smtClean="0">
                          <a:ln>
                            <a:noFill/>
                          </a:ln>
                          <a:solidFill>
                            <a:srgbClr val="003399"/>
                          </a:solidFill>
                          <a:effectLst/>
                          <a:latin typeface="Calibri" pitchFamily="34" charset="0"/>
                        </a:rPr>
                        <a:t>              15,8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700" b="0" i="0" u="none" strike="noStrike" cap="none" normalizeH="0" baseline="0" smtClean="0">
                          <a:ln>
                            <a:noFill/>
                          </a:ln>
                          <a:solidFill>
                            <a:srgbClr val="003399"/>
                          </a:solidFill>
                          <a:effectLst/>
                          <a:latin typeface="Calibri" pitchFamily="34" charset="0"/>
                        </a:rPr>
                        <a:t>           61,6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700" b="0" i="0" u="none" strike="noStrike" cap="none" normalizeH="0" baseline="0" smtClean="0">
                          <a:ln>
                            <a:noFill/>
                          </a:ln>
                          <a:solidFill>
                            <a:srgbClr val="003399"/>
                          </a:solidFill>
                          <a:effectLst/>
                          <a:latin typeface="Calibri" pitchFamily="34" charset="0"/>
                        </a:rPr>
                        <a:t>          19,6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700" b="0" i="0" u="none" strike="noStrike" cap="none" normalizeH="0" baseline="0" smtClean="0">
                          <a:ln>
                            <a:noFill/>
                          </a:ln>
                          <a:solidFill>
                            <a:srgbClr val="003399"/>
                          </a:solidFill>
                          <a:effectLst/>
                          <a:latin typeface="Calibri" pitchFamily="34" charset="0"/>
                        </a:rPr>
                        <a:t>              22,6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1700" b="0" i="0" u="none" strike="noStrike" cap="none" normalizeH="0" baseline="0" smtClean="0">
                          <a:ln>
                            <a:noFill/>
                          </a:ln>
                          <a:solidFill>
                            <a:srgbClr val="003399"/>
                          </a:solidFill>
                          <a:effectLst/>
                          <a:latin typeface="Calibri" pitchFamily="34" charset="0"/>
                        </a:rPr>
                        <a:t>             100,0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617538">
                <a:tc>
                  <a:txBody>
                    <a:bodyPr/>
                    <a:lstStyle/>
                    <a:p>
                      <a:pPr marL="342900" marR="0" lvl="0" indent="-342900" algn="l"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cs typeface="Times New Roman" pitchFamily="18" charset="0"/>
                        </a:rPr>
                        <a:t>Regione Marche</a:t>
                      </a:r>
                      <a:endParaRPr kumimoji="0" lang="it-IT" sz="2200" b="0" i="0" u="none" strike="noStrike" cap="none" normalizeH="0" baseline="0" smtClean="0">
                        <a:ln>
                          <a:noFill/>
                        </a:ln>
                        <a:solidFill>
                          <a:srgbClr val="003399"/>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FF0000"/>
                          </a:solidFill>
                          <a:effectLst/>
                          <a:latin typeface="Calibri" pitchFamily="34" charset="0"/>
                        </a:rPr>
                        <a:t>                  2,7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FF0000"/>
                          </a:solidFill>
                          <a:effectLst/>
                          <a:latin typeface="Calibri" pitchFamily="34" charset="0"/>
                        </a:rPr>
                        <a:t>              15,9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003399"/>
                          </a:solidFill>
                          <a:effectLst/>
                          <a:latin typeface="Calibri" pitchFamily="34" charset="0"/>
                        </a:rPr>
                        <a:t>           61,6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003399"/>
                          </a:solidFill>
                          <a:effectLst/>
                          <a:latin typeface="Calibri" pitchFamily="34" charset="0"/>
                        </a:rPr>
                        <a:t>          19,3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003399"/>
                          </a:solidFill>
                          <a:effectLst/>
                          <a:latin typeface="Calibri" pitchFamily="34" charset="0"/>
                        </a:rPr>
                        <a:t>              22,4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003399"/>
                          </a:solidFill>
                          <a:effectLst/>
                          <a:latin typeface="Calibri" pitchFamily="34" charset="0"/>
                        </a:rPr>
                        <a:t>            100,0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530225">
                <a:tc gridSpan="2">
                  <a:txBody>
                    <a:bodyPr/>
                    <a:lstStyle/>
                    <a:p>
                      <a:pPr marL="342900" marR="0" lvl="0" indent="-34290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0" i="0" u="none" strike="noStrike" cap="none" normalizeH="0" baseline="0" smtClean="0">
                          <a:ln>
                            <a:noFill/>
                          </a:ln>
                          <a:solidFill>
                            <a:srgbClr val="003399"/>
                          </a:solidFill>
                          <a:effectLst/>
                          <a:latin typeface="Calibri" pitchFamily="34" charset="0"/>
                          <a:cs typeface="Times New Roman" pitchFamily="18" charset="0"/>
                        </a:rPr>
                        <a:t>Fonte: Demo Istat - Demografia in cifre - al 1° gennaio 2009</a:t>
                      </a:r>
                      <a:endParaRPr kumimoji="0" lang="it-IT" sz="1800" b="0" i="0" u="none" strike="noStrike" cap="none" normalizeH="0" baseline="0" smtClean="0">
                        <a:ln>
                          <a:noFill/>
                        </a:ln>
                        <a:solidFill>
                          <a:srgbClr val="003399"/>
                        </a:solidFill>
                        <a:effectLst/>
                        <a:latin typeface="Calibri" pitchFamily="34" charset="0"/>
                      </a:endParaRP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hMerge="1">
                  <a:txBody>
                    <a:bodyPr/>
                    <a:lstStyle/>
                    <a:p>
                      <a:endParaRPr lang="it-IT"/>
                    </a:p>
                  </a:txBody>
                  <a:tcPr/>
                </a:tc>
                <a:tc>
                  <a:txBody>
                    <a:bodyPr/>
                    <a:lstStyle/>
                    <a:p>
                      <a:pPr marL="342900" marR="0" lvl="0" indent="-34290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1" i="0" u="none" strike="noStrike" cap="none" normalizeH="0" baseline="0" smtClean="0">
                          <a:ln>
                            <a:noFill/>
                          </a:ln>
                          <a:solidFill>
                            <a:schemeClr val="tx1"/>
                          </a:solidFill>
                          <a:effectLst/>
                          <a:latin typeface="Calibri" pitchFamily="34" charset="0"/>
                          <a:cs typeface="Times New Roman" pitchFamily="18" charset="0"/>
                        </a:rPr>
                        <a:t> </a:t>
                      </a:r>
                      <a:endParaRPr kumimoji="0" lang="it-IT" sz="1800" b="0" i="0" u="none" strike="noStrike" cap="none" normalizeH="0" baseline="0" smtClean="0">
                        <a:ln>
                          <a:noFill/>
                        </a:ln>
                        <a:solidFill>
                          <a:schemeClr val="tx1"/>
                        </a:solidFill>
                        <a:effectLst/>
                        <a:latin typeface="Calibri" pitchFamily="34" charset="0"/>
                      </a:endParaRP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1" i="0" u="none" strike="noStrike" cap="none" normalizeH="0" baseline="0" smtClean="0">
                          <a:ln>
                            <a:noFill/>
                          </a:ln>
                          <a:solidFill>
                            <a:schemeClr val="tx1"/>
                          </a:solidFill>
                          <a:effectLst/>
                          <a:latin typeface="Calibri" pitchFamily="34" charset="0"/>
                          <a:cs typeface="Times New Roman" pitchFamily="18" charset="0"/>
                        </a:rPr>
                        <a:t> </a:t>
                      </a:r>
                      <a:endParaRPr kumimoji="0" lang="it-IT" sz="1800" b="0" i="0" u="none" strike="noStrike" cap="none" normalizeH="0" baseline="0" smtClean="0">
                        <a:ln>
                          <a:noFill/>
                        </a:ln>
                        <a:solidFill>
                          <a:schemeClr val="tx1"/>
                        </a:solidFill>
                        <a:effectLst/>
                        <a:latin typeface="Calibri" pitchFamily="34" charset="0"/>
                      </a:endParaRP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1" i="0" u="none" strike="noStrike" cap="none" normalizeH="0" baseline="0" dirty="0" smtClean="0">
                          <a:ln>
                            <a:noFill/>
                          </a:ln>
                          <a:solidFill>
                            <a:schemeClr val="tx1"/>
                          </a:solidFill>
                          <a:effectLst/>
                          <a:latin typeface="Calibri" pitchFamily="34" charset="0"/>
                          <a:cs typeface="Times New Roman" pitchFamily="18" charset="0"/>
                        </a:rPr>
                        <a:t> </a:t>
                      </a:r>
                      <a:endParaRPr kumimoji="0" lang="it-IT" sz="1800" b="0" i="0" u="none" strike="noStrike" cap="none" normalizeH="0" baseline="0" dirty="0" smtClean="0">
                        <a:ln>
                          <a:noFill/>
                        </a:ln>
                        <a:solidFill>
                          <a:schemeClr val="tx1"/>
                        </a:solidFill>
                        <a:effectLst/>
                        <a:latin typeface="Calibri" pitchFamily="34" charset="0"/>
                      </a:endParaRP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1" i="0" u="none" strike="noStrike" cap="none" normalizeH="0" baseline="0" smtClean="0">
                          <a:ln>
                            <a:noFill/>
                          </a:ln>
                          <a:solidFill>
                            <a:schemeClr val="tx1"/>
                          </a:solidFill>
                          <a:effectLst/>
                          <a:latin typeface="Calibri" pitchFamily="34" charset="0"/>
                          <a:cs typeface="Times New Roman" pitchFamily="18" charset="0"/>
                        </a:rPr>
                        <a:t> </a:t>
                      </a:r>
                      <a:endParaRPr kumimoji="0" lang="it-IT" sz="1800" b="0" i="0" u="none" strike="noStrike" cap="none" normalizeH="0" baseline="0" smtClean="0">
                        <a:ln>
                          <a:noFill/>
                        </a:ln>
                        <a:solidFill>
                          <a:schemeClr val="tx1"/>
                        </a:solidFill>
                        <a:effectLst/>
                        <a:latin typeface="Calibri" pitchFamily="34" charset="0"/>
                      </a:endParaRP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1" i="0" u="none" strike="noStrike" cap="none" normalizeH="0" baseline="0" dirty="0" smtClean="0">
                          <a:ln>
                            <a:noFill/>
                          </a:ln>
                          <a:solidFill>
                            <a:schemeClr val="tx1"/>
                          </a:solidFill>
                          <a:effectLst/>
                          <a:latin typeface="Calibri" pitchFamily="34" charset="0"/>
                          <a:cs typeface="Times New Roman" pitchFamily="18" charset="0"/>
                        </a:rPr>
                        <a:t> </a:t>
                      </a:r>
                      <a:endParaRPr kumimoji="0" lang="it-IT" sz="1800" b="0" i="0" u="none" strike="noStrike" cap="none" normalizeH="0" baseline="0" dirty="0" smtClean="0">
                        <a:ln>
                          <a:noFill/>
                        </a:ln>
                        <a:solidFill>
                          <a:schemeClr val="tx1"/>
                        </a:solidFill>
                        <a:effectLst/>
                        <a:latin typeface="Calibri" pitchFamily="34" charset="0"/>
                      </a:endParaRP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52"/>
          <p:cNvSpPr>
            <a:spLocks noGrp="1" noChangeArrowheads="1"/>
          </p:cNvSpPr>
          <p:nvPr>
            <p:ph type="title" idx="4294967295"/>
          </p:nvPr>
        </p:nvSpPr>
        <p:spPr bwMode="auto">
          <a:xfrm>
            <a:off x="539750" y="1071546"/>
            <a:ext cx="8001000" cy="981092"/>
          </a:xfrm>
          <a:prstGeom prst="rect">
            <a:avLst/>
          </a:prstGeom>
          <a:solidFill>
            <a:srgbClr val="FFFFFF"/>
          </a:solidFill>
          <a:ln>
            <a:noFill/>
            <a:miter lim="800000"/>
            <a:headEnd/>
            <a:tailEnd/>
          </a:ln>
        </p:spPr>
        <p:txBody>
          <a:bodyPr anchor="b"/>
          <a:lstStyle/>
          <a:p>
            <a:pPr eaLnBrk="1" hangingPunct="1"/>
            <a:r>
              <a:rPr lang="it-IT" sz="2400" b="1" dirty="0" smtClean="0">
                <a:solidFill>
                  <a:srgbClr val="003399"/>
                </a:solidFill>
                <a:latin typeface="Calibri" pitchFamily="34" charset="0"/>
                <a:cs typeface="Times New Roman" pitchFamily="18" charset="0"/>
              </a:rPr>
              <a:t>Popolazione straniera, popolazione italiana e incidenza percentuale della popolazione straniera sulla popolazione italiana per Area Vasta al 01/</a:t>
            </a:r>
            <a:r>
              <a:rPr lang="it-IT" sz="2400" b="1" dirty="0" err="1" smtClean="0">
                <a:solidFill>
                  <a:srgbClr val="003399"/>
                </a:solidFill>
                <a:latin typeface="Calibri" pitchFamily="34" charset="0"/>
                <a:cs typeface="Times New Roman" pitchFamily="18" charset="0"/>
              </a:rPr>
              <a:t>01</a:t>
            </a:r>
            <a:r>
              <a:rPr lang="it-IT" sz="2400" b="1" dirty="0" smtClean="0">
                <a:solidFill>
                  <a:srgbClr val="003399"/>
                </a:solidFill>
                <a:latin typeface="Calibri" pitchFamily="34" charset="0"/>
                <a:cs typeface="Times New Roman" pitchFamily="18" charset="0"/>
              </a:rPr>
              <a:t>/2009</a:t>
            </a:r>
          </a:p>
        </p:txBody>
      </p:sp>
      <p:graphicFrame>
        <p:nvGraphicFramePr>
          <p:cNvPr id="16433" name="Group 49"/>
          <p:cNvGraphicFramePr>
            <a:graphicFrameLocks noGrp="1"/>
          </p:cNvGraphicFramePr>
          <p:nvPr>
            <p:ph idx="4294967295"/>
          </p:nvPr>
        </p:nvGraphicFramePr>
        <p:xfrm>
          <a:off x="539750" y="1773238"/>
          <a:ext cx="8001000" cy="4050350"/>
        </p:xfrm>
        <a:graphic>
          <a:graphicData uri="http://schemas.openxmlformats.org/drawingml/2006/table">
            <a:tbl>
              <a:tblPr/>
              <a:tblGrid>
                <a:gridCol w="3213100"/>
                <a:gridCol w="360363"/>
                <a:gridCol w="1563687"/>
                <a:gridCol w="1433513"/>
                <a:gridCol w="1430337"/>
              </a:tblGrid>
              <a:tr h="347663">
                <a:tc gridSpan="5">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endParaRPr kumimoji="0" lang="it-IT" sz="1800" b="0" i="0" u="none" strike="noStrike" cap="none" normalizeH="0" baseline="0" smtClean="0">
                        <a:ln>
                          <a:noFill/>
                        </a:ln>
                        <a:solidFill>
                          <a:srgbClr val="003399"/>
                        </a:solidFill>
                        <a:effectLst/>
                        <a:latin typeface="Arial" charset="0"/>
                      </a:endParaRPr>
                    </a:p>
                  </a:txBody>
                  <a:tcPr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r>
              <a:tr h="715963">
                <a:tc>
                  <a:txBody>
                    <a:bodyPr/>
                    <a:lstStyle/>
                    <a:p>
                      <a:pPr marL="0" marR="0" lvl="0" indent="0" algn="l" defTabSz="914400" rtl="0" eaLnBrk="1" fontAlgn="ctr"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003399"/>
                          </a:solidFill>
                          <a:effectLst/>
                          <a:latin typeface="Calibri" pitchFamily="34" charset="0"/>
                          <a:cs typeface="Times New Roman" pitchFamily="18" charset="0"/>
                        </a:rPr>
                        <a:t>Area Vasta</a:t>
                      </a:r>
                      <a:endParaRPr kumimoji="0" lang="it-IT" sz="2200" b="1" i="0" u="none" strike="noStrike" cap="none" normalizeH="0" baseline="0" smtClean="0">
                        <a:ln>
                          <a:noFill/>
                        </a:ln>
                        <a:solidFill>
                          <a:srgbClr val="003399"/>
                        </a:solidFill>
                        <a:effectLst/>
                        <a:latin typeface="Calibri" pitchFamily="34"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gridSpan="2">
                  <a:txBody>
                    <a:bodyPr/>
                    <a:lstStyle/>
                    <a:p>
                      <a:pPr marL="0" marR="0" lvl="0" indent="0" algn="ctr" defTabSz="914400" rtl="0" eaLnBrk="1" fontAlgn="t"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003399"/>
                          </a:solidFill>
                          <a:effectLst/>
                          <a:latin typeface="Calibri" pitchFamily="34" charset="0"/>
                          <a:cs typeface="Times New Roman" pitchFamily="18" charset="0"/>
                        </a:rPr>
                        <a:t> Popolazione             Straniera</a:t>
                      </a:r>
                      <a:endParaRPr kumimoji="0" lang="it-IT" sz="2200" b="1" i="0" u="none" strike="noStrike" cap="none" normalizeH="0" baseline="0" smtClean="0">
                        <a:ln>
                          <a:noFill/>
                        </a:ln>
                        <a:solidFill>
                          <a:srgbClr val="003399"/>
                        </a:solidFill>
                        <a:effectLst/>
                        <a:latin typeface="Calibri"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it-IT"/>
                    </a:p>
                  </a:txBody>
                  <a:tcPr/>
                </a:tc>
                <a:tc>
                  <a:txBody>
                    <a:bodyPr/>
                    <a:lstStyle/>
                    <a:p>
                      <a:pPr marL="0" marR="0" lvl="0" indent="0" algn="ctr" defTabSz="914400" rtl="0" eaLnBrk="1" fontAlgn="t"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003399"/>
                          </a:solidFill>
                          <a:effectLst/>
                          <a:latin typeface="Calibri" pitchFamily="34" charset="0"/>
                          <a:cs typeface="Times New Roman" pitchFamily="18" charset="0"/>
                        </a:rPr>
                        <a:t>Popolazione </a:t>
                      </a:r>
                      <a:br>
                        <a:rPr kumimoji="0" lang="it-IT" sz="2200" b="1" i="0" u="none" strike="noStrike" cap="none" normalizeH="0" baseline="0" smtClean="0">
                          <a:ln>
                            <a:noFill/>
                          </a:ln>
                          <a:solidFill>
                            <a:srgbClr val="003399"/>
                          </a:solidFill>
                          <a:effectLst/>
                          <a:latin typeface="Calibri" pitchFamily="34" charset="0"/>
                          <a:cs typeface="Times New Roman" pitchFamily="18" charset="0"/>
                        </a:rPr>
                      </a:br>
                      <a:r>
                        <a:rPr kumimoji="0" lang="it-IT" sz="2200" b="1" i="0" u="none" strike="noStrike" cap="none" normalizeH="0" baseline="0" smtClean="0">
                          <a:ln>
                            <a:noFill/>
                          </a:ln>
                          <a:solidFill>
                            <a:srgbClr val="003399"/>
                          </a:solidFill>
                          <a:effectLst/>
                          <a:latin typeface="Calibri" pitchFamily="34" charset="0"/>
                          <a:cs typeface="Times New Roman" pitchFamily="18" charset="0"/>
                        </a:rPr>
                        <a:t>Totale</a:t>
                      </a:r>
                      <a:endParaRPr kumimoji="0" lang="it-IT" sz="2200" b="1" i="0" u="none" strike="noStrike" cap="none" normalizeH="0" baseline="0" smtClean="0">
                        <a:ln>
                          <a:noFill/>
                        </a:ln>
                        <a:solidFill>
                          <a:srgbClr val="003399"/>
                        </a:solidFill>
                        <a:effectLst/>
                        <a:latin typeface="Calibri"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t"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003399"/>
                          </a:solidFill>
                          <a:effectLst/>
                          <a:latin typeface="Calibri" pitchFamily="34" charset="0"/>
                          <a:cs typeface="Times New Roman" pitchFamily="18" charset="0"/>
                        </a:rPr>
                        <a:t>Incidenza Percentuale </a:t>
                      </a:r>
                      <a:endParaRPr kumimoji="0" lang="it-IT" sz="2200" b="1" i="0" u="none" strike="noStrike" cap="none" normalizeH="0" baseline="0" smtClean="0">
                        <a:ln>
                          <a:noFill/>
                        </a:ln>
                        <a:solidFill>
                          <a:srgbClr val="003399"/>
                        </a:solidFill>
                        <a:effectLst/>
                        <a:latin typeface="Calibri"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358775">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cs typeface="Times New Roman" pitchFamily="18" charset="0"/>
                        </a:rPr>
                        <a:t>AV  Pesaro e Urbino</a:t>
                      </a:r>
                      <a:endParaRPr kumimoji="0" lang="it-IT" sz="2200" b="0" i="0" u="none" strike="noStrike" cap="none" normalizeH="0" baseline="0" smtClean="0">
                        <a:ln>
                          <a:noFill/>
                        </a:ln>
                        <a:solidFill>
                          <a:srgbClr val="003399"/>
                        </a:solidFill>
                        <a:effectLst/>
                        <a:latin typeface="Calibri" pitchFamily="34" charset="0"/>
                      </a:endParaRP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gridSpan="2">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             32.954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it-IT"/>
                    </a:p>
                  </a:txBody>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381.730</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        8,6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357188">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cs typeface="Times New Roman" pitchFamily="18" charset="0"/>
                        </a:rPr>
                        <a:t>AV  Ancona</a:t>
                      </a:r>
                      <a:endParaRPr kumimoji="0" lang="it-IT" sz="2200" b="0" i="0" u="none" strike="noStrike" cap="none" normalizeH="0" baseline="0" smtClean="0">
                        <a:ln>
                          <a:noFill/>
                        </a:ln>
                        <a:solidFill>
                          <a:srgbClr val="003399"/>
                        </a:solidFill>
                        <a:effectLst/>
                        <a:latin typeface="Calibri" pitchFamily="34" charset="0"/>
                      </a:endParaRP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gridSpan="2">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             39.988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it-IT"/>
                    </a:p>
                  </a:txBody>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489.398</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        8,2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355600">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cs typeface="Times New Roman" pitchFamily="18" charset="0"/>
                        </a:rPr>
                        <a:t>AV  Macerata</a:t>
                      </a:r>
                      <a:endParaRPr kumimoji="0" lang="it-IT" sz="2200" b="0" i="0" u="none" strike="noStrike" cap="none" normalizeH="0" baseline="0" smtClean="0">
                        <a:ln>
                          <a:noFill/>
                        </a:ln>
                        <a:solidFill>
                          <a:srgbClr val="003399"/>
                        </a:solidFill>
                        <a:effectLst/>
                        <a:latin typeface="Calibri" pitchFamily="34" charset="0"/>
                      </a:endParaRP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gridSpan="2">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             30.395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it-IT"/>
                    </a:p>
                  </a:txBody>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309.116</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        9,8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357188">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cs typeface="Times New Roman" pitchFamily="18" charset="0"/>
                        </a:rPr>
                        <a:t>AV  Ascoli Piceno e  Fermo</a:t>
                      </a:r>
                      <a:endParaRPr kumimoji="0" lang="it-IT" sz="2200" b="0" i="0" u="none" strike="noStrike" cap="none" normalizeH="0" baseline="0" smtClean="0">
                        <a:ln>
                          <a:noFill/>
                        </a:ln>
                        <a:solidFill>
                          <a:srgbClr val="003399"/>
                        </a:solidFill>
                        <a:effectLst/>
                        <a:latin typeface="Calibri" pitchFamily="34" charset="0"/>
                      </a:endParaRP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gridSpan="2">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             27.696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it-IT"/>
                    </a:p>
                  </a:txBody>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389.334</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        7,1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731838">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003399"/>
                          </a:solidFill>
                          <a:effectLst/>
                          <a:latin typeface="Calibri" pitchFamily="34" charset="0"/>
                          <a:cs typeface="Times New Roman" pitchFamily="18" charset="0"/>
                        </a:rPr>
                        <a:t>Regione Marche</a:t>
                      </a:r>
                      <a:endParaRPr kumimoji="0" lang="it-IT" sz="2200" b="1" i="0" u="none" strike="noStrike" cap="none" normalizeH="0" baseline="0" smtClean="0">
                        <a:ln>
                          <a:noFill/>
                        </a:ln>
                        <a:solidFill>
                          <a:srgbClr val="003399"/>
                        </a:solidFill>
                        <a:effectLst/>
                        <a:latin typeface="Calibri" pitchFamily="34" charset="0"/>
                      </a:endParaRP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gridSpan="2">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003399"/>
                          </a:solidFill>
                          <a:effectLst/>
                          <a:latin typeface="Calibri" pitchFamily="34" charset="0"/>
                        </a:rPr>
                        <a:t>         131.033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it-IT"/>
                    </a:p>
                  </a:txBody>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003399"/>
                          </a:solidFill>
                          <a:effectLst/>
                          <a:latin typeface="Calibri" pitchFamily="34" charset="0"/>
                        </a:rPr>
                        <a:t>1.569.578</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003399"/>
                          </a:solidFill>
                          <a:effectLst/>
                          <a:latin typeface="Calibri" pitchFamily="34" charset="0"/>
                        </a:rPr>
                        <a:t>        8,3 </a:t>
                      </a:r>
                    </a:p>
                  </a:txBody>
                  <a:tcPr marL="0" marR="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808038">
                <a:tc gridSpan="2">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endParaRPr kumimoji="0" lang="it-IT" sz="1800" b="0" i="0" u="none" strike="noStrike" cap="none" normalizeH="0" baseline="0" smtClean="0">
                        <a:ln>
                          <a:noFill/>
                        </a:ln>
                        <a:solidFill>
                          <a:srgbClr val="003399"/>
                        </a:solidFill>
                        <a:effectLst/>
                        <a:latin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hMerge="1">
                  <a:txBody>
                    <a:bodyPr/>
                    <a:lstStyle/>
                    <a:p>
                      <a:endParaRPr lang="it-IT"/>
                    </a:p>
                  </a:txBody>
                  <a:tcPr/>
                </a:tc>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endParaRPr kumimoji="0" lang="it-IT" sz="2800" b="0" i="0" u="none" strike="noStrike" cap="none" normalizeH="0" baseline="0" smtClean="0">
                        <a:ln>
                          <a:noFill/>
                        </a:ln>
                        <a:solidFill>
                          <a:srgbClr val="003399"/>
                        </a:solidFill>
                        <a:effectLst/>
                        <a:latin typeface="Calibri" pitchFamily="34" charset="0"/>
                      </a:endParaRP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endParaRPr kumimoji="0" lang="it-IT" sz="2800" b="0" i="0" u="none" strike="noStrike" cap="none" normalizeH="0" baseline="0" smtClean="0">
                        <a:ln>
                          <a:noFill/>
                        </a:ln>
                        <a:solidFill>
                          <a:srgbClr val="003399"/>
                        </a:solidFill>
                        <a:effectLst/>
                        <a:latin typeface="Calibri" pitchFamily="34" charset="0"/>
                      </a:endParaRP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endParaRPr kumimoji="0" lang="it-IT" sz="2800" b="0" i="0" u="none" strike="noStrike" cap="none" normalizeH="0" baseline="0" smtClean="0">
                        <a:ln>
                          <a:noFill/>
                        </a:ln>
                        <a:solidFill>
                          <a:srgbClr val="003399"/>
                        </a:solidFill>
                        <a:effectLst/>
                        <a:latin typeface="Calibri" pitchFamily="34" charset="0"/>
                      </a:endParaRP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r>
            </a:tbl>
          </a:graphicData>
        </a:graphic>
      </p:graphicFrame>
      <p:sp>
        <p:nvSpPr>
          <p:cNvPr id="16432" name="Text Box 48"/>
          <p:cNvSpPr txBox="1">
            <a:spLocks noChangeArrowheads="1"/>
          </p:cNvSpPr>
          <p:nvPr/>
        </p:nvSpPr>
        <p:spPr bwMode="auto">
          <a:xfrm>
            <a:off x="755650" y="5300663"/>
            <a:ext cx="5761038" cy="641350"/>
          </a:xfrm>
          <a:prstGeom prst="rect">
            <a:avLst/>
          </a:prstGeom>
          <a:noFill/>
          <a:ln w="9525">
            <a:noFill/>
            <a:miter lim="800000"/>
            <a:headEnd/>
            <a:tailEnd/>
          </a:ln>
          <a:effectLst/>
        </p:spPr>
        <p:txBody>
          <a:bodyPr>
            <a:spAutoFit/>
          </a:bodyPr>
          <a:lstStyle/>
          <a:p>
            <a:pPr fontAlgn="b">
              <a:buClr>
                <a:schemeClr val="accent2"/>
              </a:buClr>
              <a:buFont typeface="Wingdings" pitchFamily="2" charset="2"/>
              <a:buNone/>
            </a:pPr>
            <a:r>
              <a:rPr lang="it-IT" sz="900">
                <a:solidFill>
                  <a:srgbClr val="003399"/>
                </a:solidFill>
                <a:latin typeface="Times New Roman" pitchFamily="18" charset="0"/>
                <a:cs typeface="Times New Roman" pitchFamily="18" charset="0"/>
              </a:rPr>
              <a:t>Fonte: Demo Istat - Demografia in cifre - al 1° gennaio 2009</a:t>
            </a:r>
            <a:endParaRPr lang="it-IT" sz="1700">
              <a:solidFill>
                <a:srgbClr val="003399"/>
              </a:solidFill>
              <a:latin typeface="Arial" charset="0"/>
            </a:endParaRPr>
          </a:p>
          <a:p>
            <a:pPr>
              <a:spcBef>
                <a:spcPct val="50000"/>
              </a:spcBef>
            </a:pPr>
            <a:endParaRPr lang="it-IT"/>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481" name="Group 73"/>
          <p:cNvGraphicFramePr>
            <a:graphicFrameLocks noGrp="1"/>
          </p:cNvGraphicFramePr>
          <p:nvPr>
            <p:ph idx="4294967295"/>
          </p:nvPr>
        </p:nvGraphicFramePr>
        <p:xfrm>
          <a:off x="250825" y="1428735"/>
          <a:ext cx="8570913" cy="5241624"/>
        </p:xfrm>
        <a:graphic>
          <a:graphicData uri="http://schemas.openxmlformats.org/drawingml/2006/table">
            <a:tbl>
              <a:tblPr/>
              <a:tblGrid>
                <a:gridCol w="2233613"/>
                <a:gridCol w="1084262"/>
                <a:gridCol w="1084263"/>
                <a:gridCol w="1017587"/>
                <a:gridCol w="1090613"/>
                <a:gridCol w="1016000"/>
                <a:gridCol w="1044575"/>
              </a:tblGrid>
              <a:tr h="385738">
                <a:tc gridSpan="7">
                  <a:txBody>
                    <a:bodyPr/>
                    <a:lstStyle/>
                    <a:p>
                      <a:pPr marL="0" marR="0" lvl="0" indent="0" algn="just" defTabSz="914400" rtl="0" eaLnBrk="1" fontAlgn="b" latinLnBrk="0" hangingPunct="1">
                        <a:lnSpc>
                          <a:spcPct val="100000"/>
                        </a:lnSpc>
                        <a:spcBef>
                          <a:spcPct val="0"/>
                        </a:spcBef>
                        <a:spcAft>
                          <a:spcPct val="0"/>
                        </a:spcAft>
                        <a:buClrTx/>
                        <a:buSzTx/>
                        <a:buFont typeface="Wingdings" pitchFamily="2" charset="2"/>
                        <a:buNone/>
                        <a:tabLst/>
                      </a:pPr>
                      <a:endParaRPr kumimoji="0" lang="it-IT" sz="1800" b="0" i="0" u="none" strike="noStrike" cap="none" normalizeH="0" baseline="0" dirty="0" smtClean="0">
                        <a:ln>
                          <a:noFill/>
                        </a:ln>
                        <a:solidFill>
                          <a:srgbClr val="003399"/>
                        </a:solidFill>
                        <a:effectLst/>
                        <a:latin typeface="Times New Roman" pitchFamily="18" charset="0"/>
                        <a:cs typeface="Times New Roman" pitchFamily="18" charset="0"/>
                      </a:endParaRPr>
                    </a:p>
                  </a:txBody>
                  <a:tcPr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r>
              <a:tr h="723259">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900" b="0" i="0" u="none" strike="noStrike" cap="none" normalizeH="0" baseline="0" smtClean="0">
                          <a:ln>
                            <a:noFill/>
                          </a:ln>
                          <a:solidFill>
                            <a:srgbClr val="003399"/>
                          </a:solidFill>
                          <a:effectLst/>
                          <a:latin typeface="Times New Roman" pitchFamily="18" charset="0"/>
                          <a:cs typeface="Times New Roman" pitchFamily="18" charset="0"/>
                        </a:rPr>
                        <a:t> </a:t>
                      </a:r>
                      <a:endParaRPr kumimoji="0" lang="it-IT" sz="1800" b="0" i="0" u="none" strike="noStrike" cap="none" normalizeH="0" baseline="0" smtClean="0">
                        <a:ln>
                          <a:noFill/>
                        </a:ln>
                        <a:solidFill>
                          <a:srgbClr val="003399"/>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itchFamily="2" charset="2"/>
                        <a:buNone/>
                        <a:tabLst/>
                      </a:pPr>
                      <a:r>
                        <a:rPr kumimoji="0" lang="it-IT" sz="1300" b="1" i="0" u="none" strike="noStrike" cap="none" normalizeH="0" baseline="0" smtClean="0">
                          <a:ln>
                            <a:noFill/>
                          </a:ln>
                          <a:solidFill>
                            <a:srgbClr val="003399"/>
                          </a:solidFill>
                          <a:effectLst/>
                          <a:latin typeface="Calibri" pitchFamily="34" charset="0"/>
                          <a:cs typeface="Times New Roman" pitchFamily="18" charset="0"/>
                        </a:rPr>
                        <a:t>Popolazione</a:t>
                      </a:r>
                      <a:br>
                        <a:rPr kumimoji="0" lang="it-IT" sz="1300" b="1" i="0" u="none" strike="noStrike" cap="none" normalizeH="0" baseline="0" smtClean="0">
                          <a:ln>
                            <a:noFill/>
                          </a:ln>
                          <a:solidFill>
                            <a:srgbClr val="003399"/>
                          </a:solidFill>
                          <a:effectLst/>
                          <a:latin typeface="Calibri" pitchFamily="34" charset="0"/>
                          <a:cs typeface="Times New Roman" pitchFamily="18" charset="0"/>
                        </a:rPr>
                      </a:br>
                      <a:r>
                        <a:rPr kumimoji="0" lang="it-IT" sz="1300" b="1" i="0" u="none" strike="noStrike" cap="none" normalizeH="0" baseline="0" smtClean="0">
                          <a:ln>
                            <a:noFill/>
                          </a:ln>
                          <a:solidFill>
                            <a:srgbClr val="003399"/>
                          </a:solidFill>
                          <a:effectLst/>
                          <a:latin typeface="Calibri" pitchFamily="34" charset="0"/>
                          <a:cs typeface="Times New Roman" pitchFamily="18" charset="0"/>
                        </a:rPr>
                        <a:t>0-2 anni</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66FF33"/>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itchFamily="2" charset="2"/>
                        <a:buNone/>
                        <a:tabLst/>
                      </a:pPr>
                      <a:r>
                        <a:rPr kumimoji="0" lang="it-IT" sz="1300" b="1" i="0" u="none" strike="noStrike" cap="none" normalizeH="0" baseline="0" dirty="0" smtClean="0">
                          <a:ln>
                            <a:noFill/>
                          </a:ln>
                          <a:solidFill>
                            <a:srgbClr val="003399"/>
                          </a:solidFill>
                          <a:effectLst/>
                          <a:latin typeface="Calibri" pitchFamily="34" charset="0"/>
                          <a:cs typeface="Times New Roman" pitchFamily="18" charset="0"/>
                        </a:rPr>
                        <a:t>Popolazione</a:t>
                      </a:r>
                      <a:br>
                        <a:rPr kumimoji="0" lang="it-IT" sz="1300" b="1" i="0" u="none" strike="noStrike" cap="none" normalizeH="0" baseline="0" dirty="0" smtClean="0">
                          <a:ln>
                            <a:noFill/>
                          </a:ln>
                          <a:solidFill>
                            <a:srgbClr val="003399"/>
                          </a:solidFill>
                          <a:effectLst/>
                          <a:latin typeface="Calibri" pitchFamily="34" charset="0"/>
                          <a:cs typeface="Times New Roman" pitchFamily="18" charset="0"/>
                        </a:rPr>
                      </a:br>
                      <a:r>
                        <a:rPr kumimoji="0" lang="it-IT" sz="1300" b="1" i="0" u="none" strike="noStrike" cap="none" normalizeH="0" baseline="0" dirty="0" smtClean="0">
                          <a:ln>
                            <a:noFill/>
                          </a:ln>
                          <a:solidFill>
                            <a:srgbClr val="003399"/>
                          </a:solidFill>
                          <a:effectLst/>
                          <a:latin typeface="Calibri" pitchFamily="34" charset="0"/>
                          <a:cs typeface="Times New Roman" pitchFamily="18" charset="0"/>
                        </a:rPr>
                        <a:t>0-17 anni</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66FF33"/>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itchFamily="2" charset="2"/>
                        <a:buNone/>
                        <a:tabLst/>
                      </a:pPr>
                      <a:r>
                        <a:rPr kumimoji="0" lang="it-IT" sz="1300" b="1" i="0" u="none" strike="noStrike" cap="none" normalizeH="0" baseline="0" dirty="0" smtClean="0">
                          <a:ln>
                            <a:noFill/>
                          </a:ln>
                          <a:solidFill>
                            <a:srgbClr val="003399"/>
                          </a:solidFill>
                          <a:effectLst/>
                          <a:latin typeface="Calibri" pitchFamily="34" charset="0"/>
                          <a:cs typeface="Times New Roman" pitchFamily="18" charset="0"/>
                        </a:rPr>
                        <a:t>Popolazione</a:t>
                      </a:r>
                      <a:br>
                        <a:rPr kumimoji="0" lang="it-IT" sz="1300" b="1" i="0" u="none" strike="noStrike" cap="none" normalizeH="0" baseline="0" dirty="0" smtClean="0">
                          <a:ln>
                            <a:noFill/>
                          </a:ln>
                          <a:solidFill>
                            <a:srgbClr val="003399"/>
                          </a:solidFill>
                          <a:effectLst/>
                          <a:latin typeface="Calibri" pitchFamily="34" charset="0"/>
                          <a:cs typeface="Times New Roman" pitchFamily="18" charset="0"/>
                        </a:rPr>
                      </a:br>
                      <a:r>
                        <a:rPr kumimoji="0" lang="it-IT" sz="1300" b="1" i="0" u="none" strike="noStrike" cap="none" normalizeH="0" baseline="0" dirty="0" smtClean="0">
                          <a:ln>
                            <a:noFill/>
                          </a:ln>
                          <a:solidFill>
                            <a:srgbClr val="003399"/>
                          </a:solidFill>
                          <a:effectLst/>
                          <a:latin typeface="Calibri" pitchFamily="34" charset="0"/>
                          <a:cs typeface="Times New Roman" pitchFamily="18" charset="0"/>
                        </a:rPr>
                        <a:t>18-64 anni</a:t>
                      </a:r>
                      <a:endParaRPr kumimoji="0" lang="it-IT" sz="1300" b="1" i="0" u="none" strike="noStrike" cap="none" normalizeH="0" baseline="0" dirty="0" smtClean="0">
                        <a:ln>
                          <a:noFill/>
                        </a:ln>
                        <a:solidFill>
                          <a:srgbClr val="003399"/>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itchFamily="2" charset="2"/>
                        <a:buNone/>
                        <a:tabLst/>
                      </a:pPr>
                      <a:r>
                        <a:rPr kumimoji="0" lang="it-IT" sz="1300" b="1" i="0" u="none" strike="noStrike" cap="none" normalizeH="0" baseline="0" smtClean="0">
                          <a:ln>
                            <a:noFill/>
                          </a:ln>
                          <a:solidFill>
                            <a:srgbClr val="003399"/>
                          </a:solidFill>
                          <a:effectLst/>
                          <a:latin typeface="Calibri" pitchFamily="34" charset="0"/>
                          <a:cs typeface="Times New Roman" pitchFamily="18" charset="0"/>
                        </a:rPr>
                        <a:t>Popolazione</a:t>
                      </a:r>
                      <a:br>
                        <a:rPr kumimoji="0" lang="it-IT" sz="1300" b="1" i="0" u="none" strike="noStrike" cap="none" normalizeH="0" baseline="0" smtClean="0">
                          <a:ln>
                            <a:noFill/>
                          </a:ln>
                          <a:solidFill>
                            <a:srgbClr val="003399"/>
                          </a:solidFill>
                          <a:effectLst/>
                          <a:latin typeface="Calibri" pitchFamily="34" charset="0"/>
                          <a:cs typeface="Times New Roman" pitchFamily="18" charset="0"/>
                        </a:rPr>
                      </a:br>
                      <a:r>
                        <a:rPr kumimoji="0" lang="it-IT" sz="1300" b="1" i="0" u="none" strike="noStrike" cap="none" normalizeH="0" baseline="0" smtClean="0">
                          <a:ln>
                            <a:noFill/>
                          </a:ln>
                          <a:solidFill>
                            <a:srgbClr val="003399"/>
                          </a:solidFill>
                          <a:effectLst/>
                          <a:latin typeface="Calibri" pitchFamily="34" charset="0"/>
                          <a:cs typeface="Times New Roman" pitchFamily="18" charset="0"/>
                        </a:rPr>
                        <a:t>65-84 anni</a:t>
                      </a:r>
                      <a:endParaRPr kumimoji="0" lang="it-IT" sz="1300" b="1" i="0" u="none" strike="noStrike" cap="none" normalizeH="0" baseline="0" smtClean="0">
                        <a:ln>
                          <a:noFill/>
                        </a:ln>
                        <a:solidFill>
                          <a:srgbClr val="003399"/>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itchFamily="2" charset="2"/>
                        <a:buNone/>
                        <a:tabLst/>
                      </a:pPr>
                      <a:r>
                        <a:rPr kumimoji="0" lang="it-IT" sz="1300" b="1" i="0" u="none" strike="noStrike" cap="none" normalizeH="0" baseline="0" smtClean="0">
                          <a:ln>
                            <a:noFill/>
                          </a:ln>
                          <a:solidFill>
                            <a:srgbClr val="003399"/>
                          </a:solidFill>
                          <a:effectLst/>
                          <a:latin typeface="Calibri" pitchFamily="34" charset="0"/>
                          <a:cs typeface="Times New Roman" pitchFamily="18" charset="0"/>
                        </a:rPr>
                        <a:t>Popolazione</a:t>
                      </a:r>
                      <a:br>
                        <a:rPr kumimoji="0" lang="it-IT" sz="1300" b="1" i="0" u="none" strike="noStrike" cap="none" normalizeH="0" baseline="0" smtClean="0">
                          <a:ln>
                            <a:noFill/>
                          </a:ln>
                          <a:solidFill>
                            <a:srgbClr val="003399"/>
                          </a:solidFill>
                          <a:effectLst/>
                          <a:latin typeface="Calibri" pitchFamily="34" charset="0"/>
                          <a:cs typeface="Times New Roman" pitchFamily="18" charset="0"/>
                        </a:rPr>
                      </a:br>
                      <a:r>
                        <a:rPr kumimoji="0" lang="it-IT" sz="1300" b="1" i="0" u="none" strike="noStrike" cap="none" normalizeH="0" baseline="0" smtClean="0">
                          <a:ln>
                            <a:noFill/>
                          </a:ln>
                          <a:solidFill>
                            <a:srgbClr val="003399"/>
                          </a:solidFill>
                          <a:effectLst/>
                          <a:latin typeface="Calibri" pitchFamily="34" charset="0"/>
                          <a:cs typeface="Times New Roman" pitchFamily="18" charset="0"/>
                        </a:rPr>
                        <a:t>&gt;64 anni</a:t>
                      </a:r>
                      <a:endParaRPr kumimoji="0" lang="it-IT" sz="1300" b="1" i="0" u="none" strike="noStrike" cap="none" normalizeH="0" baseline="0" smtClean="0">
                        <a:ln>
                          <a:noFill/>
                        </a:ln>
                        <a:solidFill>
                          <a:srgbClr val="003399"/>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itchFamily="2" charset="2"/>
                        <a:buNone/>
                        <a:tabLst/>
                      </a:pPr>
                      <a:r>
                        <a:rPr kumimoji="0" lang="it-IT" sz="1300" b="1" i="0" u="none" strike="noStrike" cap="none" normalizeH="0" baseline="0" smtClean="0">
                          <a:ln>
                            <a:noFill/>
                          </a:ln>
                          <a:solidFill>
                            <a:srgbClr val="003399"/>
                          </a:solidFill>
                          <a:effectLst/>
                          <a:latin typeface="Calibri" pitchFamily="34" charset="0"/>
                          <a:cs typeface="Times New Roman" pitchFamily="18" charset="0"/>
                        </a:rPr>
                        <a:t>Totale popolazione</a:t>
                      </a:r>
                      <a:endParaRPr kumimoji="0" lang="it-IT" sz="1300" b="1" i="0" u="none" strike="noStrike" cap="none" normalizeH="0" baseline="0" smtClean="0">
                        <a:ln>
                          <a:noFill/>
                        </a:ln>
                        <a:solidFill>
                          <a:srgbClr val="003399"/>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717233">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1800" b="0" i="0" u="none" strike="noStrike" cap="none" normalizeH="0" baseline="0" smtClean="0">
                          <a:ln>
                            <a:noFill/>
                          </a:ln>
                          <a:solidFill>
                            <a:srgbClr val="003399"/>
                          </a:solidFill>
                          <a:effectLst/>
                          <a:latin typeface="Calibri" pitchFamily="34" charset="0"/>
                          <a:cs typeface="Times New Roman" pitchFamily="18" charset="0"/>
                        </a:rPr>
                        <a:t>AV  Pesaro e Urbino</a:t>
                      </a:r>
                      <a:endParaRPr kumimoji="0" lang="it-IT" sz="1800" b="0" i="0" u="none" strike="noStrike" cap="none" normalizeH="0" baseline="0" smtClean="0">
                        <a:ln>
                          <a:noFill/>
                        </a:ln>
                        <a:solidFill>
                          <a:srgbClr val="003399"/>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               1.733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             7.361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        24.712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           837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          881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           32.954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717233">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1800" b="0" i="0" u="none" strike="noStrike" cap="none" normalizeH="0" baseline="0" smtClean="0">
                          <a:ln>
                            <a:noFill/>
                          </a:ln>
                          <a:solidFill>
                            <a:srgbClr val="003399"/>
                          </a:solidFill>
                          <a:effectLst/>
                          <a:latin typeface="Calibri" pitchFamily="34" charset="0"/>
                          <a:cs typeface="Times New Roman" pitchFamily="18" charset="0"/>
                        </a:rPr>
                        <a:t>AV  Ancona</a:t>
                      </a:r>
                      <a:endParaRPr kumimoji="0" lang="it-IT" sz="1800" b="0" i="0" u="none" strike="noStrike" cap="none" normalizeH="0" baseline="0" smtClean="0">
                        <a:ln>
                          <a:noFill/>
                        </a:ln>
                        <a:solidFill>
                          <a:srgbClr val="003399"/>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               2.150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             9.212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        29.856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           891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          920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           39.988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717233">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1800" b="0" i="0" u="none" strike="noStrike" cap="none" normalizeH="0" baseline="0" smtClean="0">
                          <a:ln>
                            <a:noFill/>
                          </a:ln>
                          <a:solidFill>
                            <a:srgbClr val="003399"/>
                          </a:solidFill>
                          <a:effectLst/>
                          <a:latin typeface="Calibri" pitchFamily="34" charset="0"/>
                          <a:cs typeface="Times New Roman" pitchFamily="18" charset="0"/>
                        </a:rPr>
                        <a:t>AV  Macerata</a:t>
                      </a:r>
                      <a:endParaRPr kumimoji="0" lang="it-IT" sz="1800" b="0" i="0" u="none" strike="noStrike" cap="none" normalizeH="0" baseline="0" smtClean="0">
                        <a:ln>
                          <a:noFill/>
                        </a:ln>
                        <a:solidFill>
                          <a:srgbClr val="003399"/>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               1.650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             7.343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        22.342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           692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          710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           30.395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717233">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1800" b="0" i="0" u="none" strike="noStrike" cap="none" normalizeH="0" baseline="0" smtClean="0">
                          <a:ln>
                            <a:noFill/>
                          </a:ln>
                          <a:solidFill>
                            <a:srgbClr val="003399"/>
                          </a:solidFill>
                          <a:effectLst/>
                          <a:latin typeface="Calibri" pitchFamily="34" charset="0"/>
                          <a:cs typeface="Times New Roman" pitchFamily="18" charset="0"/>
                        </a:rPr>
                        <a:t>AV  Ascoli Piceno e  Fermo</a:t>
                      </a:r>
                      <a:endParaRPr kumimoji="0" lang="it-IT" sz="1800" b="0" i="0" u="none" strike="noStrike" cap="none" normalizeH="0" baseline="0" smtClean="0">
                        <a:ln>
                          <a:noFill/>
                        </a:ln>
                        <a:solidFill>
                          <a:srgbClr val="003399"/>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               1.478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             6.367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        20.531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           772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          798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0" i="0" u="none" strike="noStrike" cap="none" normalizeH="0" baseline="0" smtClean="0">
                          <a:ln>
                            <a:noFill/>
                          </a:ln>
                          <a:solidFill>
                            <a:srgbClr val="003399"/>
                          </a:solidFill>
                          <a:effectLst/>
                          <a:latin typeface="Calibri" pitchFamily="34" charset="0"/>
                        </a:rPr>
                        <a:t>           27.696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717233">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1800" b="0" i="0" u="none" strike="noStrike" cap="none" normalizeH="0" baseline="0" smtClean="0">
                          <a:ln>
                            <a:noFill/>
                          </a:ln>
                          <a:solidFill>
                            <a:srgbClr val="003399"/>
                          </a:solidFill>
                          <a:effectLst/>
                          <a:latin typeface="Calibri" pitchFamily="34" charset="0"/>
                          <a:cs typeface="Times New Roman" pitchFamily="18" charset="0"/>
                        </a:rPr>
                        <a:t>Regione Marche</a:t>
                      </a:r>
                      <a:endParaRPr kumimoji="0" lang="it-IT" sz="1800" b="0" i="0" u="none" strike="noStrike" cap="none" normalizeH="0" baseline="0" smtClean="0">
                        <a:ln>
                          <a:noFill/>
                        </a:ln>
                        <a:solidFill>
                          <a:srgbClr val="003399"/>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FF0000"/>
                          </a:solidFill>
                          <a:effectLst/>
                          <a:latin typeface="Calibri" pitchFamily="34" charset="0"/>
                        </a:rPr>
                        <a:t>              7.011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FF0000"/>
                          </a:solidFill>
                          <a:effectLst/>
                          <a:latin typeface="Calibri" pitchFamily="34" charset="0"/>
                        </a:rPr>
                        <a:t>          30.283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003399"/>
                          </a:solidFill>
                          <a:effectLst/>
                          <a:latin typeface="Calibri" pitchFamily="34" charset="0"/>
                        </a:rPr>
                        <a:t>       97.441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003399"/>
                          </a:solidFill>
                          <a:effectLst/>
                          <a:latin typeface="Calibri" pitchFamily="34" charset="0"/>
                        </a:rPr>
                        <a:t>        3.192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003399"/>
                          </a:solidFill>
                          <a:effectLst/>
                          <a:latin typeface="Calibri" pitchFamily="34" charset="0"/>
                        </a:rPr>
                        <a:t>       3.309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 typeface="Wingdings" pitchFamily="2" charset="2"/>
                        <a:buNone/>
                        <a:tabLst/>
                      </a:pPr>
                      <a:r>
                        <a:rPr kumimoji="0" lang="it-IT" sz="2200" b="1" i="0" u="none" strike="noStrike" cap="none" normalizeH="0" baseline="0" smtClean="0">
                          <a:ln>
                            <a:noFill/>
                          </a:ln>
                          <a:solidFill>
                            <a:srgbClr val="003399"/>
                          </a:solidFill>
                          <a:effectLst/>
                          <a:latin typeface="Calibri" pitchFamily="34" charset="0"/>
                        </a:rPr>
                        <a:t>        131.033 </a:t>
                      </a:r>
                    </a:p>
                  </a:txBody>
                  <a:tcPr marL="9525" marR="9525" marT="9525"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546462">
                <a:tc gridSpan="3">
                  <a:txBody>
                    <a:bodyPr/>
                    <a:lstStyle/>
                    <a:p>
                      <a:pPr marL="0" marR="0" lvl="0" indent="0" algn="l" defTabSz="914400" rtl="0" eaLnBrk="1" fontAlgn="b" latinLnBrk="0" hangingPunct="1">
                        <a:lnSpc>
                          <a:spcPct val="100000"/>
                        </a:lnSpc>
                        <a:spcBef>
                          <a:spcPct val="0"/>
                        </a:spcBef>
                        <a:spcAft>
                          <a:spcPct val="0"/>
                        </a:spcAft>
                        <a:buClrTx/>
                        <a:buSzTx/>
                        <a:buFont typeface="Wingdings" pitchFamily="2" charset="2"/>
                        <a:buNone/>
                        <a:tabLst/>
                      </a:pPr>
                      <a:endParaRPr kumimoji="0" lang="it-IT" sz="1800" b="0" i="0" u="none" strike="noStrike" cap="none" normalizeH="0" baseline="0" dirty="0" smtClean="0">
                        <a:ln>
                          <a:noFill/>
                        </a:ln>
                        <a:solidFill>
                          <a:srgbClr val="003399"/>
                        </a:solidFill>
                        <a:effectLst/>
                        <a:latin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hMerge="1">
                  <a:txBody>
                    <a:bodyPr/>
                    <a:lstStyle/>
                    <a:p>
                      <a:endParaRPr lang="it-IT"/>
                    </a:p>
                  </a:txBody>
                  <a:tcPr/>
                </a:tc>
                <a:tc hMerge="1">
                  <a:txBody>
                    <a:bodyPr/>
                    <a:lstStyle/>
                    <a:p>
                      <a:endParaRPr lang="it-IT"/>
                    </a:p>
                  </a:txBody>
                  <a:tcPr/>
                </a:tc>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endParaRPr kumimoji="0" lang="it-IT" sz="2800" b="0" i="0" u="none" strike="noStrike" cap="none" normalizeH="0" baseline="0" smtClean="0">
                        <a:ln>
                          <a:noFill/>
                        </a:ln>
                        <a:solidFill>
                          <a:srgbClr val="003399"/>
                        </a:solidFill>
                        <a:effectLst/>
                        <a:latin typeface="Calibri" pitchFamily="34" charset="0"/>
                      </a:endParaRP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endParaRPr kumimoji="0" lang="it-IT" sz="2800" b="0" i="0" u="none" strike="noStrike" cap="none" normalizeH="0" baseline="0" smtClean="0">
                        <a:ln>
                          <a:noFill/>
                        </a:ln>
                        <a:solidFill>
                          <a:srgbClr val="003399"/>
                        </a:solidFill>
                        <a:effectLst/>
                        <a:latin typeface="Calibri" pitchFamily="34" charset="0"/>
                      </a:endParaRP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endParaRPr kumimoji="0" lang="it-IT" sz="2800" b="0" i="0" u="none" strike="noStrike" cap="none" normalizeH="0" baseline="0" smtClean="0">
                        <a:ln>
                          <a:noFill/>
                        </a:ln>
                        <a:solidFill>
                          <a:srgbClr val="003399"/>
                        </a:solidFill>
                        <a:effectLst/>
                        <a:latin typeface="Calibri" pitchFamily="34" charset="0"/>
                      </a:endParaRP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endParaRPr kumimoji="0" lang="it-IT" sz="2800" b="0" i="0" u="none" strike="noStrike" cap="none" normalizeH="0" baseline="0" dirty="0" smtClean="0">
                        <a:ln>
                          <a:noFill/>
                        </a:ln>
                        <a:solidFill>
                          <a:srgbClr val="003399"/>
                        </a:solidFill>
                        <a:effectLst/>
                        <a:latin typeface="Calibri" pitchFamily="34" charset="0"/>
                      </a:endParaRP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r>
            </a:tbl>
          </a:graphicData>
        </a:graphic>
      </p:graphicFrame>
      <p:sp>
        <p:nvSpPr>
          <p:cNvPr id="17474" name="Rectangle 68"/>
          <p:cNvSpPr>
            <a:spLocks noGrp="1" noChangeArrowheads="1"/>
          </p:cNvSpPr>
          <p:nvPr>
            <p:ph type="title" idx="4294967295"/>
          </p:nvPr>
        </p:nvSpPr>
        <p:spPr bwMode="auto">
          <a:xfrm>
            <a:off x="428596" y="1000108"/>
            <a:ext cx="8112154" cy="714380"/>
          </a:xfrm>
          <a:prstGeom prst="rect">
            <a:avLst/>
          </a:prstGeom>
          <a:solidFill>
            <a:srgbClr val="FFFFFF"/>
          </a:solidFill>
          <a:ln>
            <a:noFill/>
            <a:miter lim="800000"/>
            <a:headEnd/>
            <a:tailEnd/>
          </a:ln>
        </p:spPr>
        <p:txBody>
          <a:bodyPr anchor="b"/>
          <a:lstStyle/>
          <a:p>
            <a:pPr eaLnBrk="1" hangingPunct="1"/>
            <a:r>
              <a:rPr lang="it-IT" sz="2400" b="1" dirty="0" smtClean="0">
                <a:solidFill>
                  <a:srgbClr val="003399"/>
                </a:solidFill>
                <a:latin typeface="Calibri" pitchFamily="34" charset="0"/>
                <a:cs typeface="Times New Roman" pitchFamily="18" charset="0"/>
              </a:rPr>
              <a:t>Popolazione straniera residente per fascia d'età e per Area Vasta al 01/</a:t>
            </a:r>
            <a:r>
              <a:rPr lang="it-IT" sz="2400" b="1" dirty="0" err="1" smtClean="0">
                <a:solidFill>
                  <a:srgbClr val="003399"/>
                </a:solidFill>
                <a:latin typeface="Calibri" pitchFamily="34" charset="0"/>
                <a:cs typeface="Times New Roman" pitchFamily="18" charset="0"/>
              </a:rPr>
              <a:t>01</a:t>
            </a:r>
            <a:r>
              <a:rPr lang="it-IT" sz="2400" b="1" dirty="0" smtClean="0">
                <a:solidFill>
                  <a:srgbClr val="003399"/>
                </a:solidFill>
                <a:latin typeface="Calibri" pitchFamily="34" charset="0"/>
                <a:cs typeface="Times New Roman" pitchFamily="18" charset="0"/>
              </a:rPr>
              <a:t>/2009 - (valori assoluti) </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3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3_Tema di Office">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Fumetti 8">
    <a:dk1>
      <a:srgbClr val="006699"/>
    </a:dk1>
    <a:lt1>
      <a:srgbClr val="FFFFFF"/>
    </a:lt1>
    <a:dk2>
      <a:srgbClr val="006666"/>
    </a:dk2>
    <a:lt2>
      <a:srgbClr val="FFFFCC"/>
    </a:lt2>
    <a:accent1>
      <a:srgbClr val="EDFAD2"/>
    </a:accent1>
    <a:accent2>
      <a:srgbClr val="EBF7FF"/>
    </a:accent2>
    <a:accent3>
      <a:srgbClr val="FFFFFF"/>
    </a:accent3>
    <a:accent4>
      <a:srgbClr val="005682"/>
    </a:accent4>
    <a:accent5>
      <a:srgbClr val="F4FCE5"/>
    </a:accent5>
    <a:accent6>
      <a:srgbClr val="D5E0E7"/>
    </a:accent6>
    <a:hlink>
      <a:srgbClr val="CC99FF"/>
    </a:hlink>
    <a:folHlink>
      <a:srgbClr val="F2DFFD"/>
    </a:folHlink>
  </a:clrScheme>
</a:themeOverride>
</file>

<file path=docProps/app.xml><?xml version="1.0" encoding="utf-8"?>
<Properties xmlns="http://schemas.openxmlformats.org/officeDocument/2006/extended-properties" xmlns:vt="http://schemas.openxmlformats.org/officeDocument/2006/docPropsVTypes">
  <Template/>
  <TotalTime>3413</TotalTime>
  <Words>2882</Words>
  <Application>Microsoft Office PowerPoint</Application>
  <PresentationFormat>Presentazione su schermo (4:3)</PresentationFormat>
  <Paragraphs>739</Paragraphs>
  <Slides>42</Slides>
  <Notes>3</Notes>
  <HiddenSlides>0</HiddenSlides>
  <MMClips>0</MMClips>
  <ScaleCrop>false</ScaleCrop>
  <HeadingPairs>
    <vt:vector size="4" baseType="variant">
      <vt:variant>
        <vt:lpstr>Tema</vt:lpstr>
      </vt:variant>
      <vt:variant>
        <vt:i4>1</vt:i4>
      </vt:variant>
      <vt:variant>
        <vt:lpstr>Titoli diapositive</vt:lpstr>
      </vt:variant>
      <vt:variant>
        <vt:i4>42</vt:i4>
      </vt:variant>
    </vt:vector>
  </HeadingPairs>
  <TitlesOfParts>
    <vt:vector size="43" baseType="lpstr">
      <vt:lpstr>3_Tema di Office</vt:lpstr>
      <vt:lpstr>Diapositiva 1</vt:lpstr>
      <vt:lpstr>Diapositiva 2</vt:lpstr>
      <vt:lpstr>Diapositiva 3</vt:lpstr>
      <vt:lpstr>Diapositiva 4</vt:lpstr>
      <vt:lpstr>DATI DI SINTESI</vt:lpstr>
      <vt:lpstr> Popolazione residente per fascia d'età e per Area Vasta al 01/01/2009 (valori assoluti)</vt:lpstr>
      <vt:lpstr>Popolazione residente per fascia d'età e per Area Vasta  al 01/01/2009 - (valori percentuali)</vt:lpstr>
      <vt:lpstr>Popolazione straniera, popolazione italiana e incidenza percentuale della popolazione straniera sulla popolazione italiana per Area Vasta al 01/01/2009</vt:lpstr>
      <vt:lpstr>Popolazione straniera residente per fascia d'età e per Area Vasta al 01/01/2009 - (valori assoluti) </vt:lpstr>
      <vt:lpstr>Popolazione straniera residente per fasce d'età e per Area Vasta al 01/01/2009 (valori percentuali)</vt:lpstr>
      <vt:lpstr>Diapositiva 11</vt:lpstr>
      <vt:lpstr>Diapositiva 12</vt:lpstr>
      <vt:lpstr>Legge Regionale  n.9 del 13 maggio 2003</vt:lpstr>
      <vt:lpstr>DGR 643  del 15/06/2004</vt:lpstr>
      <vt:lpstr>Diapositiva 15</vt:lpstr>
      <vt:lpstr>Diapositiva 16</vt:lpstr>
      <vt:lpstr>Diapositiva 17</vt:lpstr>
      <vt:lpstr>Diapositiva 18</vt:lpstr>
      <vt:lpstr>Diapositiva 19</vt:lpstr>
      <vt:lpstr>Diapositiva 20</vt:lpstr>
      <vt:lpstr>Diapositiva 21</vt:lpstr>
      <vt:lpstr>Diapositiva 22</vt:lpstr>
      <vt:lpstr>Diapositiva 23</vt:lpstr>
      <vt:lpstr>Diapositiva 24</vt:lpstr>
      <vt:lpstr>Diapositiva 25</vt:lpstr>
      <vt:lpstr>Diapositiva 26</vt:lpstr>
      <vt:lpstr>Diapositiva 27</vt:lpstr>
      <vt:lpstr>Diapositiva 28</vt:lpstr>
      <vt:lpstr>Diapositiva 29</vt:lpstr>
      <vt:lpstr>Diapositiva 30</vt:lpstr>
      <vt:lpstr>Diapositiva 31</vt:lpstr>
      <vt:lpstr>Diapositiva 32</vt:lpstr>
      <vt:lpstr>Nidi e centri per l'infanzia: operativi, autorizzati, convenzionati per Area Vasta al 01/01/2009</vt:lpstr>
      <vt:lpstr>Nidi e centri per l'infanzia: Posti operativi, Posti autorizzati, Posti convenzionati per Area Vasta al 01/01/2009</vt:lpstr>
      <vt:lpstr>Nidi e centri per l'infanzia:Indice di dotazione per Area vasta al 01/01/2009</vt:lpstr>
      <vt:lpstr>Nidi e Centri per l'infanzia: (variazione percentuale 2006/2008) per Area Vasta</vt:lpstr>
      <vt:lpstr>SINTESI DEI NIDI</vt:lpstr>
      <vt:lpstr>Spesa per interventi e servizi sociali dei comuni singoli  e associati per area di utenza e per Area Vasta - Anno 2006 (valori assoluti)</vt:lpstr>
      <vt:lpstr>Spesa per interventi e servizi sociali dei comuni singoli e associati per area di utenza e per Area Vasta - Anno 2006 (valori percentuali)</vt:lpstr>
      <vt:lpstr>Spesa per interventi e servizi sociali dei comuni singoli e associati per area organizzativa e per Area Vasta - Anno 2006 (valori assoluti)</vt:lpstr>
      <vt:lpstr>Diapositiva 41</vt:lpstr>
      <vt:lpstr>Diapositiva 42</vt:lpstr>
    </vt:vector>
  </TitlesOfParts>
  <Company>Regione Marche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AffidO FAmiliARe Convegno Nazionale  22 – 23 Maggio 2008</dc:title>
  <dc:creator>manu</dc:creator>
  <cp:lastModifiedBy>paolo_mannucci</cp:lastModifiedBy>
  <cp:revision>175</cp:revision>
  <dcterms:created xsi:type="dcterms:W3CDTF">2008-05-21T08:11:43Z</dcterms:created>
  <dcterms:modified xsi:type="dcterms:W3CDTF">2010-05-24T16:07:25Z</dcterms:modified>
</cp:coreProperties>
</file>